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48" r:id="rId2"/>
    <p:sldMasterId id="2147483652" r:id="rId3"/>
    <p:sldMasterId id="2147483657" r:id="rId4"/>
  </p:sldMasterIdLst>
  <p:notesMasterIdLst>
    <p:notesMasterId r:id="rId45"/>
  </p:notesMasterIdLst>
  <p:sldIdLst>
    <p:sldId id="276" r:id="rId5"/>
    <p:sldId id="277" r:id="rId6"/>
    <p:sldId id="258" r:id="rId7"/>
    <p:sldId id="284" r:id="rId8"/>
    <p:sldId id="355" r:id="rId9"/>
    <p:sldId id="356" r:id="rId10"/>
    <p:sldId id="357" r:id="rId11"/>
    <p:sldId id="358" r:id="rId12"/>
    <p:sldId id="359" r:id="rId13"/>
    <p:sldId id="360" r:id="rId14"/>
    <p:sldId id="334" r:id="rId15"/>
    <p:sldId id="338" r:id="rId16"/>
    <p:sldId id="361" r:id="rId17"/>
    <p:sldId id="362" r:id="rId18"/>
    <p:sldId id="363" r:id="rId19"/>
    <p:sldId id="364" r:id="rId20"/>
    <p:sldId id="365" r:id="rId21"/>
    <p:sldId id="366" r:id="rId22"/>
    <p:sldId id="367" r:id="rId23"/>
    <p:sldId id="368" r:id="rId24"/>
    <p:sldId id="369" r:id="rId25"/>
    <p:sldId id="285" r:id="rId26"/>
    <p:sldId id="337" r:id="rId27"/>
    <p:sldId id="349" r:id="rId28"/>
    <p:sldId id="351" r:id="rId29"/>
    <p:sldId id="350" r:id="rId30"/>
    <p:sldId id="352" r:id="rId31"/>
    <p:sldId id="353" r:id="rId32"/>
    <p:sldId id="286" r:id="rId33"/>
    <p:sldId id="344" r:id="rId34"/>
    <p:sldId id="345" r:id="rId35"/>
    <p:sldId id="346" r:id="rId36"/>
    <p:sldId id="347" r:id="rId37"/>
    <p:sldId id="269" r:id="rId38"/>
    <p:sldId id="336" r:id="rId39"/>
    <p:sldId id="343" r:id="rId40"/>
    <p:sldId id="323" r:id="rId41"/>
    <p:sldId id="354" r:id="rId42"/>
    <p:sldId id="289" r:id="rId43"/>
    <p:sldId id="348"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B575F"/>
    <a:srgbClr val="99A0A8"/>
    <a:srgbClr val="01ABC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5207" autoAdjust="0"/>
    <p:restoredTop sz="94668" autoAdjust="0"/>
  </p:normalViewPr>
  <p:slideViewPr>
    <p:cSldViewPr snapToObjects="1">
      <p:cViewPr>
        <p:scale>
          <a:sx n="70" d="100"/>
          <a:sy n="70" d="100"/>
        </p:scale>
        <p:origin x="-810" y="-78"/>
      </p:cViewPr>
      <p:guideLst>
        <p:guide orient="horz" pos="4119"/>
        <p:guide pos="5520"/>
        <p:guide pos="3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06"/>
    </p:cViewPr>
  </p:sorterViewPr>
  <p:notesViewPr>
    <p:cSldViewPr snapToObjects="1">
      <p:cViewPr varScale="1">
        <p:scale>
          <a:sx n="122" d="100"/>
          <a:sy n="122" d="100"/>
        </p:scale>
        <p:origin x="-392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BB8BCE-25D0-4ACF-BA4B-B0CF11D1BDE3}"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GB"/>
        </a:p>
      </dgm:t>
    </dgm:pt>
    <dgm:pt modelId="{F86CEEC3-D6BA-4537-8A5A-C1F6538B5F8B}">
      <dgm:prSet phldrT="[Text]"/>
      <dgm:spPr>
        <a:solidFill>
          <a:schemeClr val="bg2">
            <a:lumMod val="75000"/>
          </a:schemeClr>
        </a:solidFill>
        <a:ln>
          <a:solidFill>
            <a:srgbClr val="FFFF00"/>
          </a:solidFill>
        </a:ln>
      </dgm:spPr>
      <dgm:t>
        <a:bodyPr/>
        <a:lstStyle/>
        <a:p>
          <a:r>
            <a:rPr lang="en-GB" baseline="0" dirty="0" smtClean="0">
              <a:solidFill>
                <a:srgbClr val="FFFF00"/>
              </a:solidFill>
            </a:rPr>
            <a:t>Organisational Development</a:t>
          </a:r>
          <a:endParaRPr lang="en-GB" baseline="0" dirty="0">
            <a:solidFill>
              <a:srgbClr val="FFFF00"/>
            </a:solidFill>
          </a:endParaRPr>
        </a:p>
      </dgm:t>
    </dgm:pt>
    <dgm:pt modelId="{E10AD7E1-EB71-4CF2-B2FB-AB9A8CDE3D20}" type="parTrans" cxnId="{32A66EC5-2DBD-4260-8116-27F299ED17F0}">
      <dgm:prSet/>
      <dgm:spPr/>
      <dgm:t>
        <a:bodyPr/>
        <a:lstStyle/>
        <a:p>
          <a:endParaRPr lang="en-GB"/>
        </a:p>
      </dgm:t>
    </dgm:pt>
    <dgm:pt modelId="{05BAACA4-5C50-46A7-85F3-E1A96A8FB857}" type="sibTrans" cxnId="{32A66EC5-2DBD-4260-8116-27F299ED17F0}">
      <dgm:prSet/>
      <dgm:spPr/>
      <dgm:t>
        <a:bodyPr/>
        <a:lstStyle/>
        <a:p>
          <a:endParaRPr lang="en-GB"/>
        </a:p>
      </dgm:t>
    </dgm:pt>
    <dgm:pt modelId="{DC27E079-C17C-4F06-8824-FA794438CCF6}">
      <dgm:prSet phldrT="[Text]"/>
      <dgm:spPr>
        <a:solidFill>
          <a:schemeClr val="bg2">
            <a:lumMod val="75000"/>
          </a:schemeClr>
        </a:solidFill>
      </dgm:spPr>
      <dgm:t>
        <a:bodyPr/>
        <a:lstStyle/>
        <a:p>
          <a:r>
            <a:rPr lang="en-GB" dirty="0" smtClean="0">
              <a:solidFill>
                <a:srgbClr val="FFFF00"/>
              </a:solidFill>
            </a:rPr>
            <a:t>Transformational Skills</a:t>
          </a:r>
          <a:endParaRPr lang="en-GB" dirty="0">
            <a:solidFill>
              <a:srgbClr val="FFFF00"/>
            </a:solidFill>
          </a:endParaRPr>
        </a:p>
      </dgm:t>
    </dgm:pt>
    <dgm:pt modelId="{BF6B3EA2-3135-4C18-8851-B7FD307EE736}" type="parTrans" cxnId="{A557E3F4-CA93-4345-9652-6CB181B971FD}">
      <dgm:prSet/>
      <dgm:spPr/>
      <dgm:t>
        <a:bodyPr/>
        <a:lstStyle/>
        <a:p>
          <a:endParaRPr lang="en-GB"/>
        </a:p>
      </dgm:t>
    </dgm:pt>
    <dgm:pt modelId="{7025CDE6-9E6F-4F07-AC63-73E8EC0C4D00}" type="sibTrans" cxnId="{A557E3F4-CA93-4345-9652-6CB181B971FD}">
      <dgm:prSet/>
      <dgm:spPr/>
      <dgm:t>
        <a:bodyPr/>
        <a:lstStyle/>
        <a:p>
          <a:endParaRPr lang="en-GB"/>
        </a:p>
      </dgm:t>
    </dgm:pt>
    <dgm:pt modelId="{5383A6E9-2F1A-469E-A700-06F354D74020}">
      <dgm:prSet phldrT="[Text]"/>
      <dgm:spPr>
        <a:solidFill>
          <a:schemeClr val="bg2">
            <a:lumMod val="75000"/>
          </a:schemeClr>
        </a:solidFill>
      </dgm:spPr>
      <dgm:t>
        <a:bodyPr/>
        <a:lstStyle/>
        <a:p>
          <a:r>
            <a:rPr lang="en-GB" dirty="0" smtClean="0">
              <a:solidFill>
                <a:srgbClr val="FFFF00"/>
              </a:solidFill>
            </a:rPr>
            <a:t>Transactional Skills</a:t>
          </a:r>
          <a:endParaRPr lang="en-GB" dirty="0">
            <a:solidFill>
              <a:srgbClr val="FFFF00"/>
            </a:solidFill>
          </a:endParaRPr>
        </a:p>
      </dgm:t>
    </dgm:pt>
    <dgm:pt modelId="{10DEC43E-CC86-432B-8760-D7B3DB3105A3}" type="parTrans" cxnId="{9EBE88C6-257E-41D8-8469-05DE6DE4089E}">
      <dgm:prSet/>
      <dgm:spPr/>
      <dgm:t>
        <a:bodyPr/>
        <a:lstStyle/>
        <a:p>
          <a:endParaRPr lang="en-GB"/>
        </a:p>
      </dgm:t>
    </dgm:pt>
    <dgm:pt modelId="{A44EDB5C-35B2-4B20-834D-B99E5D938737}" type="sibTrans" cxnId="{9EBE88C6-257E-41D8-8469-05DE6DE4089E}">
      <dgm:prSet/>
      <dgm:spPr/>
      <dgm:t>
        <a:bodyPr/>
        <a:lstStyle/>
        <a:p>
          <a:endParaRPr lang="en-GB"/>
        </a:p>
      </dgm:t>
    </dgm:pt>
    <dgm:pt modelId="{5D0FEB5A-8B09-4A68-BCCE-BBD57EC6AC6E}">
      <dgm:prSet phldrT="[Text]"/>
      <dgm:spPr>
        <a:solidFill>
          <a:schemeClr val="bg2">
            <a:lumMod val="75000"/>
          </a:schemeClr>
        </a:solidFill>
      </dgm:spPr>
      <dgm:t>
        <a:bodyPr/>
        <a:lstStyle/>
        <a:p>
          <a:r>
            <a:rPr lang="en-GB" dirty="0" smtClean="0">
              <a:solidFill>
                <a:srgbClr val="FFFF00"/>
              </a:solidFill>
            </a:rPr>
            <a:t>Strategic Intent</a:t>
          </a:r>
          <a:endParaRPr lang="en-GB" dirty="0">
            <a:solidFill>
              <a:srgbClr val="FFFF00"/>
            </a:solidFill>
          </a:endParaRPr>
        </a:p>
      </dgm:t>
    </dgm:pt>
    <dgm:pt modelId="{C00ADA85-4489-4234-BD46-D97EEDAC2AAB}" type="parTrans" cxnId="{2AB5422F-0BF0-46CA-AB68-4A905324B5AB}">
      <dgm:prSet/>
      <dgm:spPr/>
      <dgm:t>
        <a:bodyPr/>
        <a:lstStyle/>
        <a:p>
          <a:endParaRPr lang="en-GB"/>
        </a:p>
      </dgm:t>
    </dgm:pt>
    <dgm:pt modelId="{1FF26D20-8E5F-4DE7-A3AF-06699F49F537}" type="sibTrans" cxnId="{2AB5422F-0BF0-46CA-AB68-4A905324B5AB}">
      <dgm:prSet/>
      <dgm:spPr/>
      <dgm:t>
        <a:bodyPr/>
        <a:lstStyle/>
        <a:p>
          <a:endParaRPr lang="en-GB"/>
        </a:p>
      </dgm:t>
    </dgm:pt>
    <dgm:pt modelId="{129CAB24-6953-4AF5-A503-68A8DD973370}">
      <dgm:prSet phldrT="[Text]"/>
      <dgm:spPr>
        <a:solidFill>
          <a:schemeClr val="bg2">
            <a:lumMod val="75000"/>
          </a:schemeClr>
        </a:solidFill>
      </dgm:spPr>
      <dgm:t>
        <a:bodyPr/>
        <a:lstStyle/>
        <a:p>
          <a:r>
            <a:rPr lang="en-GB" dirty="0" smtClean="0">
              <a:solidFill>
                <a:srgbClr val="FFFF00"/>
              </a:solidFill>
            </a:rPr>
            <a:t>Evidence Based Decisions</a:t>
          </a:r>
          <a:endParaRPr lang="en-GB" dirty="0">
            <a:solidFill>
              <a:srgbClr val="FFFF00"/>
            </a:solidFill>
          </a:endParaRPr>
        </a:p>
      </dgm:t>
    </dgm:pt>
    <dgm:pt modelId="{C29C980F-386A-4BAB-81C7-163343E054F0}" type="parTrans" cxnId="{DBCCD97B-0CB0-49CD-9E0F-9754023FCDAE}">
      <dgm:prSet/>
      <dgm:spPr/>
      <dgm:t>
        <a:bodyPr/>
        <a:lstStyle/>
        <a:p>
          <a:endParaRPr lang="en-GB"/>
        </a:p>
      </dgm:t>
    </dgm:pt>
    <dgm:pt modelId="{B901C205-C140-4A09-B610-1A27D6767AEF}" type="sibTrans" cxnId="{DBCCD97B-0CB0-49CD-9E0F-9754023FCDAE}">
      <dgm:prSet/>
      <dgm:spPr/>
      <dgm:t>
        <a:bodyPr/>
        <a:lstStyle/>
        <a:p>
          <a:endParaRPr lang="en-GB"/>
        </a:p>
      </dgm:t>
    </dgm:pt>
    <dgm:pt modelId="{6B1789DD-FE56-498E-98DD-C361C28B1FEF}">
      <dgm:prSet phldrT="[Text]"/>
      <dgm:spPr>
        <a:solidFill>
          <a:schemeClr val="bg2">
            <a:lumMod val="75000"/>
          </a:schemeClr>
        </a:solidFill>
      </dgm:spPr>
      <dgm:t>
        <a:bodyPr/>
        <a:lstStyle/>
        <a:p>
          <a:r>
            <a:rPr lang="en-GB" dirty="0" smtClean="0">
              <a:solidFill>
                <a:srgbClr val="FFFF00"/>
              </a:solidFill>
            </a:rPr>
            <a:t>Demonstrating Success</a:t>
          </a:r>
          <a:endParaRPr lang="en-GB" dirty="0">
            <a:solidFill>
              <a:srgbClr val="FFFF00"/>
            </a:solidFill>
          </a:endParaRPr>
        </a:p>
      </dgm:t>
    </dgm:pt>
    <dgm:pt modelId="{81E5E052-E51B-44E3-B4A1-1A1C14C29240}" type="parTrans" cxnId="{A69D5138-A036-4FF7-BB12-FC0A4A0C28AD}">
      <dgm:prSet/>
      <dgm:spPr/>
      <dgm:t>
        <a:bodyPr/>
        <a:lstStyle/>
        <a:p>
          <a:endParaRPr lang="en-GB"/>
        </a:p>
      </dgm:t>
    </dgm:pt>
    <dgm:pt modelId="{DBC5F7B7-8647-40E4-8AA7-477BCCCCA89C}" type="sibTrans" cxnId="{A69D5138-A036-4FF7-BB12-FC0A4A0C28AD}">
      <dgm:prSet/>
      <dgm:spPr/>
      <dgm:t>
        <a:bodyPr/>
        <a:lstStyle/>
        <a:p>
          <a:endParaRPr lang="en-GB"/>
        </a:p>
      </dgm:t>
    </dgm:pt>
    <dgm:pt modelId="{869382D9-968D-4683-9AC0-CAE39EA17DE2}">
      <dgm:prSet phldrT="[Text]"/>
      <dgm:spPr>
        <a:solidFill>
          <a:schemeClr val="bg2">
            <a:lumMod val="75000"/>
          </a:schemeClr>
        </a:solidFill>
      </dgm:spPr>
      <dgm:t>
        <a:bodyPr/>
        <a:lstStyle/>
        <a:p>
          <a:r>
            <a:rPr lang="en-GB" dirty="0" smtClean="0">
              <a:solidFill>
                <a:srgbClr val="FFFF00"/>
              </a:solidFill>
            </a:rPr>
            <a:t>Driving Change</a:t>
          </a:r>
          <a:endParaRPr lang="en-GB" dirty="0">
            <a:solidFill>
              <a:srgbClr val="FFFF00"/>
            </a:solidFill>
          </a:endParaRPr>
        </a:p>
      </dgm:t>
    </dgm:pt>
    <dgm:pt modelId="{E2387186-3543-4676-9AF2-7ECA66437AC4}" type="parTrans" cxnId="{956D0D09-AB83-4D11-AE89-2B0738767884}">
      <dgm:prSet/>
      <dgm:spPr/>
      <dgm:t>
        <a:bodyPr/>
        <a:lstStyle/>
        <a:p>
          <a:endParaRPr lang="en-GB"/>
        </a:p>
      </dgm:t>
    </dgm:pt>
    <dgm:pt modelId="{CA09EF82-E64E-45A6-BD1F-5F292D755BD1}" type="sibTrans" cxnId="{956D0D09-AB83-4D11-AE89-2B0738767884}">
      <dgm:prSet/>
      <dgm:spPr/>
      <dgm:t>
        <a:bodyPr/>
        <a:lstStyle/>
        <a:p>
          <a:endParaRPr lang="en-GB"/>
        </a:p>
      </dgm:t>
    </dgm:pt>
    <dgm:pt modelId="{0E1E506F-6AF2-44E0-AEA5-DBC9A5F7E2DD}">
      <dgm:prSet phldrT="[Text]"/>
      <dgm:spPr>
        <a:solidFill>
          <a:schemeClr val="bg2">
            <a:lumMod val="75000"/>
          </a:schemeClr>
        </a:solidFill>
      </dgm:spPr>
      <dgm:t>
        <a:bodyPr/>
        <a:lstStyle/>
        <a:p>
          <a:r>
            <a:rPr lang="en-GB" dirty="0" smtClean="0">
              <a:solidFill>
                <a:srgbClr val="FFFF00"/>
              </a:solidFill>
            </a:rPr>
            <a:t>Culture</a:t>
          </a:r>
          <a:endParaRPr lang="en-GB" dirty="0">
            <a:solidFill>
              <a:srgbClr val="FFFF00"/>
            </a:solidFill>
          </a:endParaRPr>
        </a:p>
      </dgm:t>
    </dgm:pt>
    <dgm:pt modelId="{C283A234-6B8D-4642-A5A1-332FA6F71AA8}" type="parTrans" cxnId="{97100B0C-0DC8-4862-B962-1FD017B29C2C}">
      <dgm:prSet/>
      <dgm:spPr/>
      <dgm:t>
        <a:bodyPr/>
        <a:lstStyle/>
        <a:p>
          <a:endParaRPr lang="en-GB"/>
        </a:p>
      </dgm:t>
    </dgm:pt>
    <dgm:pt modelId="{0F05F395-D469-4AA5-84B6-A1BC56815880}" type="sibTrans" cxnId="{97100B0C-0DC8-4862-B962-1FD017B29C2C}">
      <dgm:prSet/>
      <dgm:spPr/>
      <dgm:t>
        <a:bodyPr/>
        <a:lstStyle/>
        <a:p>
          <a:endParaRPr lang="en-GB"/>
        </a:p>
      </dgm:t>
    </dgm:pt>
    <dgm:pt modelId="{A0158087-B140-45EF-96B9-360A93A94D1C}">
      <dgm:prSet phldrT="[Text]"/>
      <dgm:spPr>
        <a:solidFill>
          <a:schemeClr val="bg2">
            <a:lumMod val="75000"/>
          </a:schemeClr>
        </a:solidFill>
      </dgm:spPr>
      <dgm:t>
        <a:bodyPr/>
        <a:lstStyle/>
        <a:p>
          <a:r>
            <a:rPr lang="en-GB" dirty="0" smtClean="0">
              <a:solidFill>
                <a:srgbClr val="FFFF00"/>
              </a:solidFill>
            </a:rPr>
            <a:t>Proactive Predictive Analysis</a:t>
          </a:r>
          <a:endParaRPr lang="en-GB" dirty="0">
            <a:solidFill>
              <a:srgbClr val="FFFF00"/>
            </a:solidFill>
          </a:endParaRPr>
        </a:p>
      </dgm:t>
    </dgm:pt>
    <dgm:pt modelId="{02A8F71F-8D6B-4FC3-9412-02239685E92C}" type="parTrans" cxnId="{C7BED9C0-3D7B-400F-921C-C37341878F64}">
      <dgm:prSet/>
      <dgm:spPr/>
      <dgm:t>
        <a:bodyPr/>
        <a:lstStyle/>
        <a:p>
          <a:endParaRPr lang="en-GB"/>
        </a:p>
      </dgm:t>
    </dgm:pt>
    <dgm:pt modelId="{6A056B59-6649-4D1D-8FF7-C79974E804EA}" type="sibTrans" cxnId="{C7BED9C0-3D7B-400F-921C-C37341878F64}">
      <dgm:prSet/>
      <dgm:spPr/>
      <dgm:t>
        <a:bodyPr/>
        <a:lstStyle/>
        <a:p>
          <a:endParaRPr lang="en-GB"/>
        </a:p>
      </dgm:t>
    </dgm:pt>
    <dgm:pt modelId="{E838CEE2-0E74-4AAC-9978-CCB5D0FD9A4D}" type="pres">
      <dgm:prSet presAssocID="{85BB8BCE-25D0-4ACF-BA4B-B0CF11D1BDE3}" presName="Name0" presStyleCnt="0">
        <dgm:presLayoutVars>
          <dgm:dir/>
          <dgm:resizeHandles/>
        </dgm:presLayoutVars>
      </dgm:prSet>
      <dgm:spPr/>
      <dgm:t>
        <a:bodyPr/>
        <a:lstStyle/>
        <a:p>
          <a:endParaRPr lang="en-GB"/>
        </a:p>
      </dgm:t>
    </dgm:pt>
    <dgm:pt modelId="{9CB2F1BF-976D-4951-88E6-8551F54BF38C}" type="pres">
      <dgm:prSet presAssocID="{F86CEEC3-D6BA-4537-8A5A-C1F6538B5F8B}" presName="compNode" presStyleCnt="0"/>
      <dgm:spPr/>
    </dgm:pt>
    <dgm:pt modelId="{FBF4A6D8-D951-450E-9853-7DEACA59A9B7}" type="pres">
      <dgm:prSet presAssocID="{F86CEEC3-D6BA-4537-8A5A-C1F6538B5F8B}" presName="dummyConnPt" presStyleCnt="0"/>
      <dgm:spPr/>
    </dgm:pt>
    <dgm:pt modelId="{BADB6E6E-16F7-4C16-836D-029BB2442A48}" type="pres">
      <dgm:prSet presAssocID="{F86CEEC3-D6BA-4537-8A5A-C1F6538B5F8B}" presName="node" presStyleLbl="node1" presStyleIdx="0" presStyleCnt="9" custLinFactNeighborX="2527" custLinFactNeighborY="-11055">
        <dgm:presLayoutVars>
          <dgm:bulletEnabled val="1"/>
        </dgm:presLayoutVars>
      </dgm:prSet>
      <dgm:spPr/>
      <dgm:t>
        <a:bodyPr/>
        <a:lstStyle/>
        <a:p>
          <a:endParaRPr lang="en-GB"/>
        </a:p>
      </dgm:t>
    </dgm:pt>
    <dgm:pt modelId="{00C2E12E-785B-41C5-A3F3-91D4B98454C1}" type="pres">
      <dgm:prSet presAssocID="{05BAACA4-5C50-46A7-85F3-E1A96A8FB857}" presName="sibTrans" presStyleLbl="bgSibTrans2D1" presStyleIdx="0" presStyleCnt="8"/>
      <dgm:spPr/>
      <dgm:t>
        <a:bodyPr/>
        <a:lstStyle/>
        <a:p>
          <a:endParaRPr lang="en-GB"/>
        </a:p>
      </dgm:t>
    </dgm:pt>
    <dgm:pt modelId="{9A2D38AD-332C-4698-AEE8-B0EFA7E5B56D}" type="pres">
      <dgm:prSet presAssocID="{DC27E079-C17C-4F06-8824-FA794438CCF6}" presName="compNode" presStyleCnt="0"/>
      <dgm:spPr/>
    </dgm:pt>
    <dgm:pt modelId="{F6D1A5F5-1AA5-49BB-BE4D-DE0BD6333CB0}" type="pres">
      <dgm:prSet presAssocID="{DC27E079-C17C-4F06-8824-FA794438CCF6}" presName="dummyConnPt" presStyleCnt="0"/>
      <dgm:spPr/>
    </dgm:pt>
    <dgm:pt modelId="{D49A9FD1-3E1B-415E-B156-909EA3C11DB8}" type="pres">
      <dgm:prSet presAssocID="{DC27E079-C17C-4F06-8824-FA794438CCF6}" presName="node" presStyleLbl="node1" presStyleIdx="1" presStyleCnt="9">
        <dgm:presLayoutVars>
          <dgm:bulletEnabled val="1"/>
        </dgm:presLayoutVars>
      </dgm:prSet>
      <dgm:spPr/>
      <dgm:t>
        <a:bodyPr/>
        <a:lstStyle/>
        <a:p>
          <a:endParaRPr lang="en-GB"/>
        </a:p>
      </dgm:t>
    </dgm:pt>
    <dgm:pt modelId="{44B6F453-B23D-47F6-B6FB-BBAA74ABFA55}" type="pres">
      <dgm:prSet presAssocID="{7025CDE6-9E6F-4F07-AC63-73E8EC0C4D00}" presName="sibTrans" presStyleLbl="bgSibTrans2D1" presStyleIdx="1" presStyleCnt="8"/>
      <dgm:spPr/>
      <dgm:t>
        <a:bodyPr/>
        <a:lstStyle/>
        <a:p>
          <a:endParaRPr lang="en-GB"/>
        </a:p>
      </dgm:t>
    </dgm:pt>
    <dgm:pt modelId="{E8828A28-ABE1-4433-8F82-725B66487A81}" type="pres">
      <dgm:prSet presAssocID="{5383A6E9-2F1A-469E-A700-06F354D74020}" presName="compNode" presStyleCnt="0"/>
      <dgm:spPr/>
    </dgm:pt>
    <dgm:pt modelId="{BF4B17C1-7417-4530-9449-A5C1906614B3}" type="pres">
      <dgm:prSet presAssocID="{5383A6E9-2F1A-469E-A700-06F354D74020}" presName="dummyConnPt" presStyleCnt="0"/>
      <dgm:spPr/>
    </dgm:pt>
    <dgm:pt modelId="{D8F57B2F-8894-4265-A499-42DBF4C75AF4}" type="pres">
      <dgm:prSet presAssocID="{5383A6E9-2F1A-469E-A700-06F354D74020}" presName="node" presStyleLbl="node1" presStyleIdx="2" presStyleCnt="9">
        <dgm:presLayoutVars>
          <dgm:bulletEnabled val="1"/>
        </dgm:presLayoutVars>
      </dgm:prSet>
      <dgm:spPr/>
      <dgm:t>
        <a:bodyPr/>
        <a:lstStyle/>
        <a:p>
          <a:endParaRPr lang="en-GB"/>
        </a:p>
      </dgm:t>
    </dgm:pt>
    <dgm:pt modelId="{EF69D888-315B-426B-8BC7-DBEBEF897DB9}" type="pres">
      <dgm:prSet presAssocID="{A44EDB5C-35B2-4B20-834D-B99E5D938737}" presName="sibTrans" presStyleLbl="bgSibTrans2D1" presStyleIdx="2" presStyleCnt="8"/>
      <dgm:spPr/>
      <dgm:t>
        <a:bodyPr/>
        <a:lstStyle/>
        <a:p>
          <a:endParaRPr lang="en-GB"/>
        </a:p>
      </dgm:t>
    </dgm:pt>
    <dgm:pt modelId="{23CBCA83-8C4C-4AB6-A545-7638AD884B07}" type="pres">
      <dgm:prSet presAssocID="{5D0FEB5A-8B09-4A68-BCCE-BBD57EC6AC6E}" presName="compNode" presStyleCnt="0"/>
      <dgm:spPr/>
    </dgm:pt>
    <dgm:pt modelId="{C737B10D-7FC2-4360-95C5-7CE489010509}" type="pres">
      <dgm:prSet presAssocID="{5D0FEB5A-8B09-4A68-BCCE-BBD57EC6AC6E}" presName="dummyConnPt" presStyleCnt="0"/>
      <dgm:spPr/>
    </dgm:pt>
    <dgm:pt modelId="{FC324507-DDCC-465D-B366-E7654E7A77C5}" type="pres">
      <dgm:prSet presAssocID="{5D0FEB5A-8B09-4A68-BCCE-BBD57EC6AC6E}" presName="node" presStyleLbl="node1" presStyleIdx="3" presStyleCnt="9">
        <dgm:presLayoutVars>
          <dgm:bulletEnabled val="1"/>
        </dgm:presLayoutVars>
      </dgm:prSet>
      <dgm:spPr/>
      <dgm:t>
        <a:bodyPr/>
        <a:lstStyle/>
        <a:p>
          <a:endParaRPr lang="en-GB"/>
        </a:p>
      </dgm:t>
    </dgm:pt>
    <dgm:pt modelId="{09325F03-7A0C-4F26-AE2D-EC57E0EB53D0}" type="pres">
      <dgm:prSet presAssocID="{1FF26D20-8E5F-4DE7-A3AF-06699F49F537}" presName="sibTrans" presStyleLbl="bgSibTrans2D1" presStyleIdx="3" presStyleCnt="8"/>
      <dgm:spPr/>
      <dgm:t>
        <a:bodyPr/>
        <a:lstStyle/>
        <a:p>
          <a:endParaRPr lang="en-GB"/>
        </a:p>
      </dgm:t>
    </dgm:pt>
    <dgm:pt modelId="{6C67E73E-E1E6-4B83-8705-34518F346DFA}" type="pres">
      <dgm:prSet presAssocID="{129CAB24-6953-4AF5-A503-68A8DD973370}" presName="compNode" presStyleCnt="0"/>
      <dgm:spPr/>
    </dgm:pt>
    <dgm:pt modelId="{80184BCA-E0E9-43CF-99A6-1551A19A0AB7}" type="pres">
      <dgm:prSet presAssocID="{129CAB24-6953-4AF5-A503-68A8DD973370}" presName="dummyConnPt" presStyleCnt="0"/>
      <dgm:spPr/>
    </dgm:pt>
    <dgm:pt modelId="{E5B21AC9-D650-4A79-A944-FF0373288162}" type="pres">
      <dgm:prSet presAssocID="{129CAB24-6953-4AF5-A503-68A8DD973370}" presName="node" presStyleLbl="node1" presStyleIdx="4" presStyleCnt="9">
        <dgm:presLayoutVars>
          <dgm:bulletEnabled val="1"/>
        </dgm:presLayoutVars>
      </dgm:prSet>
      <dgm:spPr/>
      <dgm:t>
        <a:bodyPr/>
        <a:lstStyle/>
        <a:p>
          <a:endParaRPr lang="en-GB"/>
        </a:p>
      </dgm:t>
    </dgm:pt>
    <dgm:pt modelId="{6A89E41D-270F-47CD-A21F-D46045997408}" type="pres">
      <dgm:prSet presAssocID="{B901C205-C140-4A09-B610-1A27D6767AEF}" presName="sibTrans" presStyleLbl="bgSibTrans2D1" presStyleIdx="4" presStyleCnt="8"/>
      <dgm:spPr/>
      <dgm:t>
        <a:bodyPr/>
        <a:lstStyle/>
        <a:p>
          <a:endParaRPr lang="en-GB"/>
        </a:p>
      </dgm:t>
    </dgm:pt>
    <dgm:pt modelId="{8679561B-13BC-4A71-9E83-557657F1D9CC}" type="pres">
      <dgm:prSet presAssocID="{6B1789DD-FE56-498E-98DD-C361C28B1FEF}" presName="compNode" presStyleCnt="0"/>
      <dgm:spPr/>
    </dgm:pt>
    <dgm:pt modelId="{C6653C76-EABC-4AF8-B23E-BDA424227628}" type="pres">
      <dgm:prSet presAssocID="{6B1789DD-FE56-498E-98DD-C361C28B1FEF}" presName="dummyConnPt" presStyleCnt="0"/>
      <dgm:spPr/>
    </dgm:pt>
    <dgm:pt modelId="{6D484B05-4F3D-4E3E-A4FE-576377CA2959}" type="pres">
      <dgm:prSet presAssocID="{6B1789DD-FE56-498E-98DD-C361C28B1FEF}" presName="node" presStyleLbl="node1" presStyleIdx="5" presStyleCnt="9">
        <dgm:presLayoutVars>
          <dgm:bulletEnabled val="1"/>
        </dgm:presLayoutVars>
      </dgm:prSet>
      <dgm:spPr/>
      <dgm:t>
        <a:bodyPr/>
        <a:lstStyle/>
        <a:p>
          <a:endParaRPr lang="en-GB"/>
        </a:p>
      </dgm:t>
    </dgm:pt>
    <dgm:pt modelId="{A5D5CC7B-2721-4E5E-B02C-E20591F0F492}" type="pres">
      <dgm:prSet presAssocID="{DBC5F7B7-8647-40E4-8AA7-477BCCCCA89C}" presName="sibTrans" presStyleLbl="bgSibTrans2D1" presStyleIdx="5" presStyleCnt="8"/>
      <dgm:spPr/>
      <dgm:t>
        <a:bodyPr/>
        <a:lstStyle/>
        <a:p>
          <a:endParaRPr lang="en-GB"/>
        </a:p>
      </dgm:t>
    </dgm:pt>
    <dgm:pt modelId="{7DC485E3-37C9-4847-B658-8831A3535B12}" type="pres">
      <dgm:prSet presAssocID="{869382D9-968D-4683-9AC0-CAE39EA17DE2}" presName="compNode" presStyleCnt="0"/>
      <dgm:spPr/>
    </dgm:pt>
    <dgm:pt modelId="{C69C7E08-7EA8-42C8-B9E1-7613478BFB38}" type="pres">
      <dgm:prSet presAssocID="{869382D9-968D-4683-9AC0-CAE39EA17DE2}" presName="dummyConnPt" presStyleCnt="0"/>
      <dgm:spPr/>
    </dgm:pt>
    <dgm:pt modelId="{80165963-B7E3-42AD-81EB-EDA8E86BDCBC}" type="pres">
      <dgm:prSet presAssocID="{869382D9-968D-4683-9AC0-CAE39EA17DE2}" presName="node" presStyleLbl="node1" presStyleIdx="6" presStyleCnt="9">
        <dgm:presLayoutVars>
          <dgm:bulletEnabled val="1"/>
        </dgm:presLayoutVars>
      </dgm:prSet>
      <dgm:spPr/>
      <dgm:t>
        <a:bodyPr/>
        <a:lstStyle/>
        <a:p>
          <a:endParaRPr lang="en-GB"/>
        </a:p>
      </dgm:t>
    </dgm:pt>
    <dgm:pt modelId="{02602750-0BA5-4CDE-ABF2-A9DA2DF65CE0}" type="pres">
      <dgm:prSet presAssocID="{CA09EF82-E64E-45A6-BD1F-5F292D755BD1}" presName="sibTrans" presStyleLbl="bgSibTrans2D1" presStyleIdx="6" presStyleCnt="8"/>
      <dgm:spPr/>
      <dgm:t>
        <a:bodyPr/>
        <a:lstStyle/>
        <a:p>
          <a:endParaRPr lang="en-GB"/>
        </a:p>
      </dgm:t>
    </dgm:pt>
    <dgm:pt modelId="{9C664095-3243-4B23-8410-DE685C1723F5}" type="pres">
      <dgm:prSet presAssocID="{0E1E506F-6AF2-44E0-AEA5-DBC9A5F7E2DD}" presName="compNode" presStyleCnt="0"/>
      <dgm:spPr/>
    </dgm:pt>
    <dgm:pt modelId="{D9A12AA9-F3FB-4C0A-B054-7A5666389E41}" type="pres">
      <dgm:prSet presAssocID="{0E1E506F-6AF2-44E0-AEA5-DBC9A5F7E2DD}" presName="dummyConnPt" presStyleCnt="0"/>
      <dgm:spPr/>
    </dgm:pt>
    <dgm:pt modelId="{A0BA31ED-1342-4712-A525-B1947F12FCAA}" type="pres">
      <dgm:prSet presAssocID="{0E1E506F-6AF2-44E0-AEA5-DBC9A5F7E2DD}" presName="node" presStyleLbl="node1" presStyleIdx="7" presStyleCnt="9">
        <dgm:presLayoutVars>
          <dgm:bulletEnabled val="1"/>
        </dgm:presLayoutVars>
      </dgm:prSet>
      <dgm:spPr/>
      <dgm:t>
        <a:bodyPr/>
        <a:lstStyle/>
        <a:p>
          <a:endParaRPr lang="en-GB"/>
        </a:p>
      </dgm:t>
    </dgm:pt>
    <dgm:pt modelId="{78310059-E317-448B-9FE9-F84FDF116A28}" type="pres">
      <dgm:prSet presAssocID="{0F05F395-D469-4AA5-84B6-A1BC56815880}" presName="sibTrans" presStyleLbl="bgSibTrans2D1" presStyleIdx="7" presStyleCnt="8"/>
      <dgm:spPr/>
      <dgm:t>
        <a:bodyPr/>
        <a:lstStyle/>
        <a:p>
          <a:endParaRPr lang="en-GB"/>
        </a:p>
      </dgm:t>
    </dgm:pt>
    <dgm:pt modelId="{D462D266-C80F-4C1A-AD1F-5FEABAC3330B}" type="pres">
      <dgm:prSet presAssocID="{A0158087-B140-45EF-96B9-360A93A94D1C}" presName="compNode" presStyleCnt="0"/>
      <dgm:spPr/>
    </dgm:pt>
    <dgm:pt modelId="{78EC67A4-06D0-44B6-982E-16044E1B6301}" type="pres">
      <dgm:prSet presAssocID="{A0158087-B140-45EF-96B9-360A93A94D1C}" presName="dummyConnPt" presStyleCnt="0"/>
      <dgm:spPr/>
    </dgm:pt>
    <dgm:pt modelId="{EA1C6636-5541-4FFA-8B9D-60B0C21DB8B8}" type="pres">
      <dgm:prSet presAssocID="{A0158087-B140-45EF-96B9-360A93A94D1C}" presName="node" presStyleLbl="node1" presStyleIdx="8" presStyleCnt="9">
        <dgm:presLayoutVars>
          <dgm:bulletEnabled val="1"/>
        </dgm:presLayoutVars>
      </dgm:prSet>
      <dgm:spPr/>
      <dgm:t>
        <a:bodyPr/>
        <a:lstStyle/>
        <a:p>
          <a:endParaRPr lang="en-GB"/>
        </a:p>
      </dgm:t>
    </dgm:pt>
  </dgm:ptLst>
  <dgm:cxnLst>
    <dgm:cxn modelId="{C7BED9C0-3D7B-400F-921C-C37341878F64}" srcId="{85BB8BCE-25D0-4ACF-BA4B-B0CF11D1BDE3}" destId="{A0158087-B140-45EF-96B9-360A93A94D1C}" srcOrd="8" destOrd="0" parTransId="{02A8F71F-8D6B-4FC3-9412-02239685E92C}" sibTransId="{6A056B59-6649-4D1D-8FF7-C79974E804EA}"/>
    <dgm:cxn modelId="{4F85833E-9F0D-4DA2-BEC6-4DFF3D256420}" type="presOf" srcId="{DBC5F7B7-8647-40E4-8AA7-477BCCCCA89C}" destId="{A5D5CC7B-2721-4E5E-B02C-E20591F0F492}" srcOrd="0" destOrd="0" presId="urn:microsoft.com/office/officeart/2005/8/layout/bProcess4"/>
    <dgm:cxn modelId="{BF8A87C8-3B95-4ECA-8B1B-5953BE348537}" type="presOf" srcId="{85BB8BCE-25D0-4ACF-BA4B-B0CF11D1BDE3}" destId="{E838CEE2-0E74-4AAC-9978-CCB5D0FD9A4D}" srcOrd="0" destOrd="0" presId="urn:microsoft.com/office/officeart/2005/8/layout/bProcess4"/>
    <dgm:cxn modelId="{B4AD8F72-863E-48EE-81D3-C075AC3BD8B3}" type="presOf" srcId="{DC27E079-C17C-4F06-8824-FA794438CCF6}" destId="{D49A9FD1-3E1B-415E-B156-909EA3C11DB8}" srcOrd="0" destOrd="0" presId="urn:microsoft.com/office/officeart/2005/8/layout/bProcess4"/>
    <dgm:cxn modelId="{051BFF61-AA7F-4A14-8559-5694C95107F3}" type="presOf" srcId="{F86CEEC3-D6BA-4537-8A5A-C1F6538B5F8B}" destId="{BADB6E6E-16F7-4C16-836D-029BB2442A48}" srcOrd="0" destOrd="0" presId="urn:microsoft.com/office/officeart/2005/8/layout/bProcess4"/>
    <dgm:cxn modelId="{BB674ECD-9C2C-4ADE-BC9C-2529ADC3893C}" type="presOf" srcId="{5D0FEB5A-8B09-4A68-BCCE-BBD57EC6AC6E}" destId="{FC324507-DDCC-465D-B366-E7654E7A77C5}" srcOrd="0" destOrd="0" presId="urn:microsoft.com/office/officeart/2005/8/layout/bProcess4"/>
    <dgm:cxn modelId="{5D0DED1F-C742-4C8F-9781-ADE408B503BC}" type="presOf" srcId="{A44EDB5C-35B2-4B20-834D-B99E5D938737}" destId="{EF69D888-315B-426B-8BC7-DBEBEF897DB9}" srcOrd="0" destOrd="0" presId="urn:microsoft.com/office/officeart/2005/8/layout/bProcess4"/>
    <dgm:cxn modelId="{2AB5422F-0BF0-46CA-AB68-4A905324B5AB}" srcId="{85BB8BCE-25D0-4ACF-BA4B-B0CF11D1BDE3}" destId="{5D0FEB5A-8B09-4A68-BCCE-BBD57EC6AC6E}" srcOrd="3" destOrd="0" parTransId="{C00ADA85-4489-4234-BD46-D97EEDAC2AAB}" sibTransId="{1FF26D20-8E5F-4DE7-A3AF-06699F49F537}"/>
    <dgm:cxn modelId="{F334CB29-32E9-46CA-8B4F-8676C3389274}" type="presOf" srcId="{6B1789DD-FE56-498E-98DD-C361C28B1FEF}" destId="{6D484B05-4F3D-4E3E-A4FE-576377CA2959}" srcOrd="0" destOrd="0" presId="urn:microsoft.com/office/officeart/2005/8/layout/bProcess4"/>
    <dgm:cxn modelId="{A69D5138-A036-4FF7-BB12-FC0A4A0C28AD}" srcId="{85BB8BCE-25D0-4ACF-BA4B-B0CF11D1BDE3}" destId="{6B1789DD-FE56-498E-98DD-C361C28B1FEF}" srcOrd="5" destOrd="0" parTransId="{81E5E052-E51B-44E3-B4A1-1A1C14C29240}" sibTransId="{DBC5F7B7-8647-40E4-8AA7-477BCCCCA89C}"/>
    <dgm:cxn modelId="{9EBE88C6-257E-41D8-8469-05DE6DE4089E}" srcId="{85BB8BCE-25D0-4ACF-BA4B-B0CF11D1BDE3}" destId="{5383A6E9-2F1A-469E-A700-06F354D74020}" srcOrd="2" destOrd="0" parTransId="{10DEC43E-CC86-432B-8760-D7B3DB3105A3}" sibTransId="{A44EDB5C-35B2-4B20-834D-B99E5D938737}"/>
    <dgm:cxn modelId="{21D7DD11-0C56-401C-AF03-D9481CF8A335}" type="presOf" srcId="{1FF26D20-8E5F-4DE7-A3AF-06699F49F537}" destId="{09325F03-7A0C-4F26-AE2D-EC57E0EB53D0}" srcOrd="0" destOrd="0" presId="urn:microsoft.com/office/officeart/2005/8/layout/bProcess4"/>
    <dgm:cxn modelId="{D599D823-E145-4167-8C37-7824E0E15F79}" type="presOf" srcId="{05BAACA4-5C50-46A7-85F3-E1A96A8FB857}" destId="{00C2E12E-785B-41C5-A3F3-91D4B98454C1}" srcOrd="0" destOrd="0" presId="urn:microsoft.com/office/officeart/2005/8/layout/bProcess4"/>
    <dgm:cxn modelId="{9B11064D-8C2D-4E66-B6AD-C4F29BC212D9}" type="presOf" srcId="{A0158087-B140-45EF-96B9-360A93A94D1C}" destId="{EA1C6636-5541-4FFA-8B9D-60B0C21DB8B8}" srcOrd="0" destOrd="0" presId="urn:microsoft.com/office/officeart/2005/8/layout/bProcess4"/>
    <dgm:cxn modelId="{BE58938E-23D7-46A8-8CCC-BB35B5F9640B}" type="presOf" srcId="{7025CDE6-9E6F-4F07-AC63-73E8EC0C4D00}" destId="{44B6F453-B23D-47F6-B6FB-BBAA74ABFA55}" srcOrd="0" destOrd="0" presId="urn:microsoft.com/office/officeart/2005/8/layout/bProcess4"/>
    <dgm:cxn modelId="{DBCCD97B-0CB0-49CD-9E0F-9754023FCDAE}" srcId="{85BB8BCE-25D0-4ACF-BA4B-B0CF11D1BDE3}" destId="{129CAB24-6953-4AF5-A503-68A8DD973370}" srcOrd="4" destOrd="0" parTransId="{C29C980F-386A-4BAB-81C7-163343E054F0}" sibTransId="{B901C205-C140-4A09-B610-1A27D6767AEF}"/>
    <dgm:cxn modelId="{9A972663-D3EA-4FD4-8307-46B870BD0FB1}" type="presOf" srcId="{CA09EF82-E64E-45A6-BD1F-5F292D755BD1}" destId="{02602750-0BA5-4CDE-ABF2-A9DA2DF65CE0}" srcOrd="0" destOrd="0" presId="urn:microsoft.com/office/officeart/2005/8/layout/bProcess4"/>
    <dgm:cxn modelId="{0D968272-0280-401F-A960-2C3A6EA40CA2}" type="presOf" srcId="{0E1E506F-6AF2-44E0-AEA5-DBC9A5F7E2DD}" destId="{A0BA31ED-1342-4712-A525-B1947F12FCAA}" srcOrd="0" destOrd="0" presId="urn:microsoft.com/office/officeart/2005/8/layout/bProcess4"/>
    <dgm:cxn modelId="{84E44E09-F29A-4E72-81A6-FBA34C60D354}" type="presOf" srcId="{869382D9-968D-4683-9AC0-CAE39EA17DE2}" destId="{80165963-B7E3-42AD-81EB-EDA8E86BDCBC}" srcOrd="0" destOrd="0" presId="urn:microsoft.com/office/officeart/2005/8/layout/bProcess4"/>
    <dgm:cxn modelId="{7B74A0B3-3E73-421A-9AB5-A53BD195193A}" type="presOf" srcId="{B901C205-C140-4A09-B610-1A27D6767AEF}" destId="{6A89E41D-270F-47CD-A21F-D46045997408}" srcOrd="0" destOrd="0" presId="urn:microsoft.com/office/officeart/2005/8/layout/bProcess4"/>
    <dgm:cxn modelId="{32A66EC5-2DBD-4260-8116-27F299ED17F0}" srcId="{85BB8BCE-25D0-4ACF-BA4B-B0CF11D1BDE3}" destId="{F86CEEC3-D6BA-4537-8A5A-C1F6538B5F8B}" srcOrd="0" destOrd="0" parTransId="{E10AD7E1-EB71-4CF2-B2FB-AB9A8CDE3D20}" sibTransId="{05BAACA4-5C50-46A7-85F3-E1A96A8FB857}"/>
    <dgm:cxn modelId="{572FB759-41CD-442D-B21E-1ED4D222D558}" type="presOf" srcId="{5383A6E9-2F1A-469E-A700-06F354D74020}" destId="{D8F57B2F-8894-4265-A499-42DBF4C75AF4}" srcOrd="0" destOrd="0" presId="urn:microsoft.com/office/officeart/2005/8/layout/bProcess4"/>
    <dgm:cxn modelId="{A557E3F4-CA93-4345-9652-6CB181B971FD}" srcId="{85BB8BCE-25D0-4ACF-BA4B-B0CF11D1BDE3}" destId="{DC27E079-C17C-4F06-8824-FA794438CCF6}" srcOrd="1" destOrd="0" parTransId="{BF6B3EA2-3135-4C18-8851-B7FD307EE736}" sibTransId="{7025CDE6-9E6F-4F07-AC63-73E8EC0C4D00}"/>
    <dgm:cxn modelId="{A04F333F-74E0-4EFE-9CA0-5EA8A1A0BE0C}" type="presOf" srcId="{0F05F395-D469-4AA5-84B6-A1BC56815880}" destId="{78310059-E317-448B-9FE9-F84FDF116A28}" srcOrd="0" destOrd="0" presId="urn:microsoft.com/office/officeart/2005/8/layout/bProcess4"/>
    <dgm:cxn modelId="{956D0D09-AB83-4D11-AE89-2B0738767884}" srcId="{85BB8BCE-25D0-4ACF-BA4B-B0CF11D1BDE3}" destId="{869382D9-968D-4683-9AC0-CAE39EA17DE2}" srcOrd="6" destOrd="0" parTransId="{E2387186-3543-4676-9AF2-7ECA66437AC4}" sibTransId="{CA09EF82-E64E-45A6-BD1F-5F292D755BD1}"/>
    <dgm:cxn modelId="{2D782F68-2F29-4439-8CC9-6D426E1058BF}" type="presOf" srcId="{129CAB24-6953-4AF5-A503-68A8DD973370}" destId="{E5B21AC9-D650-4A79-A944-FF0373288162}" srcOrd="0" destOrd="0" presId="urn:microsoft.com/office/officeart/2005/8/layout/bProcess4"/>
    <dgm:cxn modelId="{97100B0C-0DC8-4862-B962-1FD017B29C2C}" srcId="{85BB8BCE-25D0-4ACF-BA4B-B0CF11D1BDE3}" destId="{0E1E506F-6AF2-44E0-AEA5-DBC9A5F7E2DD}" srcOrd="7" destOrd="0" parTransId="{C283A234-6B8D-4642-A5A1-332FA6F71AA8}" sibTransId="{0F05F395-D469-4AA5-84B6-A1BC56815880}"/>
    <dgm:cxn modelId="{340792DC-139C-4E28-ACD2-D8736ED8219B}" type="presParOf" srcId="{E838CEE2-0E74-4AAC-9978-CCB5D0FD9A4D}" destId="{9CB2F1BF-976D-4951-88E6-8551F54BF38C}" srcOrd="0" destOrd="0" presId="urn:microsoft.com/office/officeart/2005/8/layout/bProcess4"/>
    <dgm:cxn modelId="{62E5876A-ACBC-454F-8452-559CF5F7A92F}" type="presParOf" srcId="{9CB2F1BF-976D-4951-88E6-8551F54BF38C}" destId="{FBF4A6D8-D951-450E-9853-7DEACA59A9B7}" srcOrd="0" destOrd="0" presId="urn:microsoft.com/office/officeart/2005/8/layout/bProcess4"/>
    <dgm:cxn modelId="{9A951FD9-4C3D-49B6-B25C-245E2228DF7D}" type="presParOf" srcId="{9CB2F1BF-976D-4951-88E6-8551F54BF38C}" destId="{BADB6E6E-16F7-4C16-836D-029BB2442A48}" srcOrd="1" destOrd="0" presId="urn:microsoft.com/office/officeart/2005/8/layout/bProcess4"/>
    <dgm:cxn modelId="{8D28A5EA-A5DA-4D83-8A1B-3B9E54074E44}" type="presParOf" srcId="{E838CEE2-0E74-4AAC-9978-CCB5D0FD9A4D}" destId="{00C2E12E-785B-41C5-A3F3-91D4B98454C1}" srcOrd="1" destOrd="0" presId="urn:microsoft.com/office/officeart/2005/8/layout/bProcess4"/>
    <dgm:cxn modelId="{C161D690-DE0F-4D10-A910-E81B7DF77C84}" type="presParOf" srcId="{E838CEE2-0E74-4AAC-9978-CCB5D0FD9A4D}" destId="{9A2D38AD-332C-4698-AEE8-B0EFA7E5B56D}" srcOrd="2" destOrd="0" presId="urn:microsoft.com/office/officeart/2005/8/layout/bProcess4"/>
    <dgm:cxn modelId="{E2672841-A3CA-44CD-897F-8C4E24282A75}" type="presParOf" srcId="{9A2D38AD-332C-4698-AEE8-B0EFA7E5B56D}" destId="{F6D1A5F5-1AA5-49BB-BE4D-DE0BD6333CB0}" srcOrd="0" destOrd="0" presId="urn:microsoft.com/office/officeart/2005/8/layout/bProcess4"/>
    <dgm:cxn modelId="{BB0E3E1F-E321-48F7-8C70-BDFEB8082BEF}" type="presParOf" srcId="{9A2D38AD-332C-4698-AEE8-B0EFA7E5B56D}" destId="{D49A9FD1-3E1B-415E-B156-909EA3C11DB8}" srcOrd="1" destOrd="0" presId="urn:microsoft.com/office/officeart/2005/8/layout/bProcess4"/>
    <dgm:cxn modelId="{DD78AFE8-366D-49E0-B224-0486B0BA3C8F}" type="presParOf" srcId="{E838CEE2-0E74-4AAC-9978-CCB5D0FD9A4D}" destId="{44B6F453-B23D-47F6-B6FB-BBAA74ABFA55}" srcOrd="3" destOrd="0" presId="urn:microsoft.com/office/officeart/2005/8/layout/bProcess4"/>
    <dgm:cxn modelId="{378EE3DA-F7F5-43C7-AA2E-529C705925F9}" type="presParOf" srcId="{E838CEE2-0E74-4AAC-9978-CCB5D0FD9A4D}" destId="{E8828A28-ABE1-4433-8F82-725B66487A81}" srcOrd="4" destOrd="0" presId="urn:microsoft.com/office/officeart/2005/8/layout/bProcess4"/>
    <dgm:cxn modelId="{E72F07D8-DDA4-41EA-B7E8-39732CC37E0D}" type="presParOf" srcId="{E8828A28-ABE1-4433-8F82-725B66487A81}" destId="{BF4B17C1-7417-4530-9449-A5C1906614B3}" srcOrd="0" destOrd="0" presId="urn:microsoft.com/office/officeart/2005/8/layout/bProcess4"/>
    <dgm:cxn modelId="{68413CCF-73BD-4179-96CF-6E77A4FBFFE4}" type="presParOf" srcId="{E8828A28-ABE1-4433-8F82-725B66487A81}" destId="{D8F57B2F-8894-4265-A499-42DBF4C75AF4}" srcOrd="1" destOrd="0" presId="urn:microsoft.com/office/officeart/2005/8/layout/bProcess4"/>
    <dgm:cxn modelId="{A60509B1-AC25-45D1-A23D-73622E8F8DA0}" type="presParOf" srcId="{E838CEE2-0E74-4AAC-9978-CCB5D0FD9A4D}" destId="{EF69D888-315B-426B-8BC7-DBEBEF897DB9}" srcOrd="5" destOrd="0" presId="urn:microsoft.com/office/officeart/2005/8/layout/bProcess4"/>
    <dgm:cxn modelId="{335E290D-4D84-425D-B16B-875F3504DB43}" type="presParOf" srcId="{E838CEE2-0E74-4AAC-9978-CCB5D0FD9A4D}" destId="{23CBCA83-8C4C-4AB6-A545-7638AD884B07}" srcOrd="6" destOrd="0" presId="urn:microsoft.com/office/officeart/2005/8/layout/bProcess4"/>
    <dgm:cxn modelId="{F41B3198-EDC5-4E45-B1AD-448B71D02AD2}" type="presParOf" srcId="{23CBCA83-8C4C-4AB6-A545-7638AD884B07}" destId="{C737B10D-7FC2-4360-95C5-7CE489010509}" srcOrd="0" destOrd="0" presId="urn:microsoft.com/office/officeart/2005/8/layout/bProcess4"/>
    <dgm:cxn modelId="{5FCCBAC6-8542-4DF9-84F2-57E19C8CAB28}" type="presParOf" srcId="{23CBCA83-8C4C-4AB6-A545-7638AD884B07}" destId="{FC324507-DDCC-465D-B366-E7654E7A77C5}" srcOrd="1" destOrd="0" presId="urn:microsoft.com/office/officeart/2005/8/layout/bProcess4"/>
    <dgm:cxn modelId="{E93CF470-1E23-4362-ABDC-180A4B3868C3}" type="presParOf" srcId="{E838CEE2-0E74-4AAC-9978-CCB5D0FD9A4D}" destId="{09325F03-7A0C-4F26-AE2D-EC57E0EB53D0}" srcOrd="7" destOrd="0" presId="urn:microsoft.com/office/officeart/2005/8/layout/bProcess4"/>
    <dgm:cxn modelId="{DFD59BDD-E7B6-4E5D-96C9-6EA61A9A8B1D}" type="presParOf" srcId="{E838CEE2-0E74-4AAC-9978-CCB5D0FD9A4D}" destId="{6C67E73E-E1E6-4B83-8705-34518F346DFA}" srcOrd="8" destOrd="0" presId="urn:microsoft.com/office/officeart/2005/8/layout/bProcess4"/>
    <dgm:cxn modelId="{D562C7A0-0C2E-4D58-99AB-B685D93CC7C4}" type="presParOf" srcId="{6C67E73E-E1E6-4B83-8705-34518F346DFA}" destId="{80184BCA-E0E9-43CF-99A6-1551A19A0AB7}" srcOrd="0" destOrd="0" presId="urn:microsoft.com/office/officeart/2005/8/layout/bProcess4"/>
    <dgm:cxn modelId="{F6042EE7-57EA-4493-BA3F-12CE31B12AB6}" type="presParOf" srcId="{6C67E73E-E1E6-4B83-8705-34518F346DFA}" destId="{E5B21AC9-D650-4A79-A944-FF0373288162}" srcOrd="1" destOrd="0" presId="urn:microsoft.com/office/officeart/2005/8/layout/bProcess4"/>
    <dgm:cxn modelId="{17B669B4-A4EB-4B9F-A487-38EC5B05BAE8}" type="presParOf" srcId="{E838CEE2-0E74-4AAC-9978-CCB5D0FD9A4D}" destId="{6A89E41D-270F-47CD-A21F-D46045997408}" srcOrd="9" destOrd="0" presId="urn:microsoft.com/office/officeart/2005/8/layout/bProcess4"/>
    <dgm:cxn modelId="{6127DBBE-116A-443B-8FCB-BC5385ED54F6}" type="presParOf" srcId="{E838CEE2-0E74-4AAC-9978-CCB5D0FD9A4D}" destId="{8679561B-13BC-4A71-9E83-557657F1D9CC}" srcOrd="10" destOrd="0" presId="urn:microsoft.com/office/officeart/2005/8/layout/bProcess4"/>
    <dgm:cxn modelId="{E232604D-9152-400C-ABED-E3D34AC8A301}" type="presParOf" srcId="{8679561B-13BC-4A71-9E83-557657F1D9CC}" destId="{C6653C76-EABC-4AF8-B23E-BDA424227628}" srcOrd="0" destOrd="0" presId="urn:microsoft.com/office/officeart/2005/8/layout/bProcess4"/>
    <dgm:cxn modelId="{1FC746EE-CEB3-4506-9A86-008585C74CB7}" type="presParOf" srcId="{8679561B-13BC-4A71-9E83-557657F1D9CC}" destId="{6D484B05-4F3D-4E3E-A4FE-576377CA2959}" srcOrd="1" destOrd="0" presId="urn:microsoft.com/office/officeart/2005/8/layout/bProcess4"/>
    <dgm:cxn modelId="{FFBB0C72-CCED-4939-A2DB-36B3B4399AA2}" type="presParOf" srcId="{E838CEE2-0E74-4AAC-9978-CCB5D0FD9A4D}" destId="{A5D5CC7B-2721-4E5E-B02C-E20591F0F492}" srcOrd="11" destOrd="0" presId="urn:microsoft.com/office/officeart/2005/8/layout/bProcess4"/>
    <dgm:cxn modelId="{CA0BB3FA-E5AA-43D9-AB0A-22E0CE2908EB}" type="presParOf" srcId="{E838CEE2-0E74-4AAC-9978-CCB5D0FD9A4D}" destId="{7DC485E3-37C9-4847-B658-8831A3535B12}" srcOrd="12" destOrd="0" presId="urn:microsoft.com/office/officeart/2005/8/layout/bProcess4"/>
    <dgm:cxn modelId="{00C70605-8FA5-4E02-B556-83CCA143CCC2}" type="presParOf" srcId="{7DC485E3-37C9-4847-B658-8831A3535B12}" destId="{C69C7E08-7EA8-42C8-B9E1-7613478BFB38}" srcOrd="0" destOrd="0" presId="urn:microsoft.com/office/officeart/2005/8/layout/bProcess4"/>
    <dgm:cxn modelId="{6ECCB2B6-5218-4223-BD2A-88B111B22E58}" type="presParOf" srcId="{7DC485E3-37C9-4847-B658-8831A3535B12}" destId="{80165963-B7E3-42AD-81EB-EDA8E86BDCBC}" srcOrd="1" destOrd="0" presId="urn:microsoft.com/office/officeart/2005/8/layout/bProcess4"/>
    <dgm:cxn modelId="{8C69745A-FC24-4625-A787-E33846C891E3}" type="presParOf" srcId="{E838CEE2-0E74-4AAC-9978-CCB5D0FD9A4D}" destId="{02602750-0BA5-4CDE-ABF2-A9DA2DF65CE0}" srcOrd="13" destOrd="0" presId="urn:microsoft.com/office/officeart/2005/8/layout/bProcess4"/>
    <dgm:cxn modelId="{A195FC98-1964-4664-A13E-A90DEA0E1F14}" type="presParOf" srcId="{E838CEE2-0E74-4AAC-9978-CCB5D0FD9A4D}" destId="{9C664095-3243-4B23-8410-DE685C1723F5}" srcOrd="14" destOrd="0" presId="urn:microsoft.com/office/officeart/2005/8/layout/bProcess4"/>
    <dgm:cxn modelId="{531DEFE6-B89B-4A7B-9023-F0B9B324762F}" type="presParOf" srcId="{9C664095-3243-4B23-8410-DE685C1723F5}" destId="{D9A12AA9-F3FB-4C0A-B054-7A5666389E41}" srcOrd="0" destOrd="0" presId="urn:microsoft.com/office/officeart/2005/8/layout/bProcess4"/>
    <dgm:cxn modelId="{741677A8-F14A-4718-AD10-0F219FA08DCF}" type="presParOf" srcId="{9C664095-3243-4B23-8410-DE685C1723F5}" destId="{A0BA31ED-1342-4712-A525-B1947F12FCAA}" srcOrd="1" destOrd="0" presId="urn:microsoft.com/office/officeart/2005/8/layout/bProcess4"/>
    <dgm:cxn modelId="{ACAB6968-07B1-4C47-8DA8-670B93FF7A23}" type="presParOf" srcId="{E838CEE2-0E74-4AAC-9978-CCB5D0FD9A4D}" destId="{78310059-E317-448B-9FE9-F84FDF116A28}" srcOrd="15" destOrd="0" presId="urn:microsoft.com/office/officeart/2005/8/layout/bProcess4"/>
    <dgm:cxn modelId="{F48C288D-3CC9-4376-BFDC-E8FC2BDBC711}" type="presParOf" srcId="{E838CEE2-0E74-4AAC-9978-CCB5D0FD9A4D}" destId="{D462D266-C80F-4C1A-AD1F-5FEABAC3330B}" srcOrd="16" destOrd="0" presId="urn:microsoft.com/office/officeart/2005/8/layout/bProcess4"/>
    <dgm:cxn modelId="{E05CA837-9FFD-4B82-91EA-5C9A6AA19479}" type="presParOf" srcId="{D462D266-C80F-4C1A-AD1F-5FEABAC3330B}" destId="{78EC67A4-06D0-44B6-982E-16044E1B6301}" srcOrd="0" destOrd="0" presId="urn:microsoft.com/office/officeart/2005/8/layout/bProcess4"/>
    <dgm:cxn modelId="{C52D0EB9-8CA2-497C-B852-99E4DB6F040E}" type="presParOf" srcId="{D462D266-C80F-4C1A-AD1F-5FEABAC3330B}" destId="{EA1C6636-5541-4FFA-8B9D-60B0C21DB8B8}" srcOrd="1" destOrd="0" presId="urn:microsoft.com/office/officeart/2005/8/layout/bProcess4"/>
  </dgm:cxnLst>
  <dgm:bg>
    <a:solidFill>
      <a:schemeClr val="tx1"/>
    </a:solidFill>
  </dgm:bg>
  <dgm:whole>
    <a:ln>
      <a:solidFill>
        <a:schemeClr val="bg1"/>
      </a:solidFill>
    </a:ln>
  </dgm:whole>
</dgm:dataModel>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D2B40EF-9012-4EDD-BED0-7F53391679A1}" type="datetimeFigureOut">
              <a:rPr lang="en-US"/>
              <a:pPr>
                <a:defRPr/>
              </a:pPr>
              <a:t>2/25/2015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F7E67FF-4F2E-4CC5-9F6C-95794BC19B3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Taken from ED presentation</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6D58E69E-54A8-4272-9122-B97CAB27BAD9}" type="slidenum">
              <a:rPr lang="en-GB" smtClean="0"/>
              <a:pPr/>
              <a:t>5</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Taken from ED presentation</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6D58E69E-54A8-4272-9122-B97CAB27BAD9}" type="slidenum">
              <a:rPr lang="en-GB" smtClean="0"/>
              <a:pPr/>
              <a:t>24</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Successful</a:t>
            </a:r>
            <a:r>
              <a:rPr lang="en-GB" baseline="0" dirty="0" smtClean="0"/>
              <a:t> organisations exploit information</a:t>
            </a:r>
          </a:p>
          <a:p>
            <a:r>
              <a:rPr lang="en-GB" baseline="0" dirty="0" smtClean="0"/>
              <a:t>Qualitative and Quantitative </a:t>
            </a:r>
          </a:p>
          <a:p>
            <a:r>
              <a:rPr lang="en-GB" baseline="0" dirty="0" smtClean="0"/>
              <a:t>Exploit management and intelligence systems</a:t>
            </a:r>
          </a:p>
          <a:p>
            <a:r>
              <a:rPr lang="en-GB" baseline="0" dirty="0" smtClean="0"/>
              <a:t>Operate in a framework of governance</a:t>
            </a:r>
          </a:p>
          <a:p>
            <a:endParaRPr lang="en-GB" baseline="0" dirty="0" smtClean="0"/>
          </a:p>
          <a:p>
            <a:r>
              <a:rPr lang="en-GB" baseline="0" dirty="0" smtClean="0"/>
              <a:t>Statutorily we can access a wealth of intelligence  - yet how often do we utilise our intelligence to inform our thinking  </a:t>
            </a:r>
          </a:p>
          <a:p>
            <a:r>
              <a:rPr lang="en-GB" baseline="0" dirty="0" smtClean="0"/>
              <a:t>Alignment of PH, NHS and Social Care Outcomes Frameworks</a:t>
            </a:r>
          </a:p>
          <a:p>
            <a:r>
              <a:rPr lang="en-GB" baseline="0" dirty="0" smtClean="0"/>
              <a:t>Refresh of JSNA and local area profiling</a:t>
            </a:r>
          </a:p>
          <a:p>
            <a:endParaRPr lang="en-GB" baseline="0" dirty="0" smtClean="0"/>
          </a:p>
          <a:p>
            <a:r>
              <a:rPr lang="en-GB" baseline="0" dirty="0" smtClean="0"/>
              <a:t>Consider intelligence as underpinning bedrock to the change projects underway</a:t>
            </a:r>
          </a:p>
          <a:p>
            <a:r>
              <a:rPr lang="en-GB" baseline="0" dirty="0" smtClean="0"/>
              <a:t>Have the opportunity to develop an client information system, which underpins our operating mode,  where change control is well managed </a:t>
            </a:r>
          </a:p>
          <a:p>
            <a:r>
              <a:rPr lang="en-GB" baseline="0" dirty="0" smtClean="0"/>
              <a:t>Risk Stratification modelling supported by implementation of a unique identifier approach </a:t>
            </a:r>
          </a:p>
          <a:p>
            <a:r>
              <a:rPr lang="en-GB" baseline="0" dirty="0" smtClean="0"/>
              <a:t>Localised reporting to support case management, real </a:t>
            </a:r>
            <a:r>
              <a:rPr lang="en-GB" baseline="0" smtClean="0"/>
              <a:t>time reporting  </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6D58E69E-54A8-4272-9122-B97CAB27BAD9}" type="slidenum">
              <a:rPr lang="en-GB" smtClean="0"/>
              <a:pPr/>
              <a:t>38</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6412" y="266558"/>
            <a:ext cx="6656387" cy="571642"/>
          </a:xfrm>
          <a:prstGeom prst="rect">
            <a:avLst/>
          </a:prstGeom>
        </p:spPr>
        <p:txBody>
          <a:bodyPr vert="horz" wrap="square" lIns="0" tIns="0" rIns="0" bIns="0" anchor="t" anchorCtr="0"/>
          <a:lstStyle>
            <a:lvl1pPr marL="0" indent="0" algn="l">
              <a:lnSpc>
                <a:spcPct val="100000"/>
              </a:lnSpc>
              <a:spcBef>
                <a:spcPts val="0"/>
              </a:spcBef>
              <a:defRPr sz="3200" b="1" i="0" spc="-50" normalizeH="0" baseline="0">
                <a:solidFill>
                  <a:srgbClr val="4B575F"/>
                </a:solidFill>
                <a:latin typeface="Arial"/>
              </a:defRPr>
            </a:lvl1pPr>
          </a:lstStyle>
          <a:p>
            <a:r>
              <a:rPr lang="en-US" smtClean="0"/>
              <a:t>Click to edit Master title style</a:t>
            </a:r>
            <a:endParaRPr lang="en-US" dirty="0"/>
          </a:p>
        </p:txBody>
      </p:sp>
      <p:sp>
        <p:nvSpPr>
          <p:cNvPr id="16" name="Text Placeholder 15"/>
          <p:cNvSpPr>
            <a:spLocks noGrp="1"/>
          </p:cNvSpPr>
          <p:nvPr>
            <p:ph type="body" sz="quarter" idx="10"/>
          </p:nvPr>
        </p:nvSpPr>
        <p:spPr>
          <a:xfrm>
            <a:off x="506412" y="1071546"/>
            <a:ext cx="8256588" cy="4800600"/>
          </a:xfrm>
          <a:prstGeom prst="rect">
            <a:avLst/>
          </a:prstGeom>
        </p:spPr>
        <p:txBody>
          <a:bodyPr vert="horz" lIns="0" tIns="0" rIns="0" bIns="0"/>
          <a:lstStyle>
            <a:lvl1pPr>
              <a:buFont typeface="Wingdings" charset="2"/>
              <a:buChar char="§"/>
              <a:defRPr sz="2400">
                <a:latin typeface="Arial"/>
              </a:defRPr>
            </a:lvl1pPr>
            <a:lvl2pPr>
              <a:defRPr sz="1400">
                <a:latin typeface="Arial"/>
              </a:defRPr>
            </a:lvl2pPr>
            <a:lvl3pPr>
              <a:defRPr sz="900">
                <a:latin typeface="Arial"/>
              </a:defRPr>
            </a:lvl3pPr>
            <a:lvl4pPr>
              <a:defRPr>
                <a:latin typeface="Arial"/>
              </a:defRPr>
            </a:lvl4pPr>
            <a:lvl5pPr>
              <a:defRPr>
                <a:latin typeface="Arial"/>
              </a:defRPr>
            </a:lvl5pPr>
          </a:lstStyle>
          <a:p>
            <a:pPr lvl="0"/>
            <a:r>
              <a:rPr lang="en-GB" dirty="0" smtClean="0"/>
              <a:t>Click to edit Master text styles</a:t>
            </a:r>
          </a:p>
          <a:p>
            <a:pPr lvl="1"/>
            <a:r>
              <a:rPr lang="en-GB" dirty="0" smtClean="0"/>
              <a:t>Second level</a:t>
            </a:r>
          </a:p>
          <a:p>
            <a:pPr lvl="2"/>
            <a:r>
              <a:rPr lang="en-GB" dirty="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6412" y="266558"/>
            <a:ext cx="6656387" cy="571642"/>
          </a:xfrm>
          <a:prstGeom prst="rect">
            <a:avLst/>
          </a:prstGeom>
        </p:spPr>
        <p:txBody>
          <a:bodyPr vert="horz" wrap="square" lIns="0" tIns="0" rIns="0" bIns="0" anchor="t" anchorCtr="0"/>
          <a:lstStyle>
            <a:lvl1pPr marL="0" indent="0" algn="l">
              <a:lnSpc>
                <a:spcPct val="100000"/>
              </a:lnSpc>
              <a:spcBef>
                <a:spcPts val="0"/>
              </a:spcBef>
              <a:defRPr sz="3200" b="1" i="0" spc="-50" normalizeH="0" baseline="0">
                <a:solidFill>
                  <a:srgbClr val="4B575F"/>
                </a:solidFill>
                <a:latin typeface="Arial"/>
              </a:defRPr>
            </a:lvl1pPr>
          </a:lstStyle>
          <a:p>
            <a:r>
              <a:rPr lang="en-US" smtClean="0"/>
              <a:t>Click to edit Master title style</a:t>
            </a:r>
            <a:endParaRPr lang="en-US" dirty="0"/>
          </a:p>
        </p:txBody>
      </p:sp>
      <p:sp>
        <p:nvSpPr>
          <p:cNvPr id="16" name="Text Placeholder 15"/>
          <p:cNvSpPr>
            <a:spLocks noGrp="1"/>
          </p:cNvSpPr>
          <p:nvPr>
            <p:ph type="body" sz="quarter" idx="10"/>
          </p:nvPr>
        </p:nvSpPr>
        <p:spPr>
          <a:xfrm>
            <a:off x="506412" y="1071546"/>
            <a:ext cx="8256588" cy="4800600"/>
          </a:xfrm>
          <a:prstGeom prst="rect">
            <a:avLst/>
          </a:prstGeom>
        </p:spPr>
        <p:txBody>
          <a:bodyPr vert="horz" lIns="0" tIns="0" rIns="0" bIns="0"/>
          <a:lstStyle>
            <a:lvl1pPr>
              <a:buFont typeface="Wingdings" charset="2"/>
              <a:buChar char="§"/>
              <a:defRPr sz="2400">
                <a:latin typeface="Arial"/>
              </a:defRPr>
            </a:lvl1pPr>
            <a:lvl2pPr>
              <a:defRPr sz="1400">
                <a:latin typeface="Arial"/>
              </a:defRPr>
            </a:lvl2pPr>
            <a:lvl3pPr>
              <a:defRPr sz="900">
                <a:latin typeface="Arial"/>
              </a:defRPr>
            </a:lvl3pPr>
            <a:lvl4pPr>
              <a:defRPr>
                <a:latin typeface="Arial"/>
              </a:defRPr>
            </a:lvl4pPr>
            <a:lvl5pPr>
              <a:defRPr>
                <a:latin typeface="Arial"/>
              </a:defRPr>
            </a:lvl5pPr>
          </a:lstStyle>
          <a:p>
            <a:pPr lvl="0"/>
            <a:r>
              <a:rPr lang="en-GB" dirty="0" smtClean="0"/>
              <a:t>Click to edit Master text styles</a:t>
            </a:r>
          </a:p>
          <a:p>
            <a:pPr lvl="1"/>
            <a:r>
              <a:rPr lang="en-GB" dirty="0" smtClean="0"/>
              <a:t>Second level</a:t>
            </a:r>
          </a:p>
          <a:p>
            <a:pPr lvl="2"/>
            <a:r>
              <a:rPr lang="en-GB" dirty="0" smtClean="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Title Slide Background.jpg"/>
          <p:cNvPicPr>
            <a:picLocks noChangeAspect="1"/>
          </p:cNvPicPr>
          <p:nvPr userDrawn="1"/>
        </p:nvPicPr>
        <p:blipFill>
          <a:blip r:embed="rId3"/>
          <a:srcRect/>
          <a:stretch>
            <a:fillRect/>
          </a:stretch>
        </p:blipFill>
        <p:spPr bwMode="auto">
          <a:xfrm>
            <a:off x="0" y="0"/>
            <a:ext cx="9161463" cy="6870700"/>
          </a:xfrm>
          <a:prstGeom prst="rect">
            <a:avLst/>
          </a:prstGeom>
          <a:noFill/>
          <a:ln w="9525">
            <a:noFill/>
            <a:miter lim="800000"/>
            <a:headEnd/>
            <a:tailEnd/>
          </a:ln>
        </p:spPr>
      </p:pic>
      <p:sp>
        <p:nvSpPr>
          <p:cNvPr id="1027" name="Title Placeholder 1"/>
          <p:cNvSpPr>
            <a:spLocks noGrp="1"/>
          </p:cNvSpPr>
          <p:nvPr>
            <p:ph type="title"/>
          </p:nvPr>
        </p:nvSpPr>
        <p:spPr bwMode="auto">
          <a:xfrm>
            <a:off x="533400" y="3429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l" defTabSz="457200" rtl="0" eaLnBrk="0" fontAlgn="base" hangingPunct="0">
        <a:spcBef>
          <a:spcPct val="0"/>
        </a:spcBef>
        <a:spcAft>
          <a:spcPct val="0"/>
        </a:spcAft>
        <a:defRPr sz="3600" b="1" kern="1200">
          <a:solidFill>
            <a:schemeClr val="bg1"/>
          </a:solidFill>
          <a:latin typeface="Arial"/>
          <a:ea typeface="+mj-ea"/>
          <a:cs typeface="Arial"/>
        </a:defRPr>
      </a:lvl1pPr>
      <a:lvl2pPr algn="l" defTabSz="457200" rtl="0" eaLnBrk="0" fontAlgn="base" hangingPunct="0">
        <a:spcBef>
          <a:spcPct val="0"/>
        </a:spcBef>
        <a:spcAft>
          <a:spcPct val="0"/>
        </a:spcAft>
        <a:defRPr sz="3600" b="1">
          <a:solidFill>
            <a:schemeClr val="bg1"/>
          </a:solidFill>
          <a:latin typeface="Arial" charset="0"/>
          <a:cs typeface="Arial" charset="0"/>
        </a:defRPr>
      </a:lvl2pPr>
      <a:lvl3pPr algn="l" defTabSz="457200" rtl="0" eaLnBrk="0" fontAlgn="base" hangingPunct="0">
        <a:spcBef>
          <a:spcPct val="0"/>
        </a:spcBef>
        <a:spcAft>
          <a:spcPct val="0"/>
        </a:spcAft>
        <a:defRPr sz="3600" b="1">
          <a:solidFill>
            <a:schemeClr val="bg1"/>
          </a:solidFill>
          <a:latin typeface="Arial" charset="0"/>
          <a:cs typeface="Arial" charset="0"/>
        </a:defRPr>
      </a:lvl3pPr>
      <a:lvl4pPr algn="l" defTabSz="457200" rtl="0" eaLnBrk="0" fontAlgn="base" hangingPunct="0">
        <a:spcBef>
          <a:spcPct val="0"/>
        </a:spcBef>
        <a:spcAft>
          <a:spcPct val="0"/>
        </a:spcAft>
        <a:defRPr sz="3600" b="1">
          <a:solidFill>
            <a:schemeClr val="bg1"/>
          </a:solidFill>
          <a:latin typeface="Arial" charset="0"/>
          <a:cs typeface="Arial" charset="0"/>
        </a:defRPr>
      </a:lvl4pPr>
      <a:lvl5pPr algn="l" defTabSz="457200" rtl="0" eaLnBrk="0" fontAlgn="base" hangingPunct="0">
        <a:spcBef>
          <a:spcPct val="0"/>
        </a:spcBef>
        <a:spcAft>
          <a:spcPct val="0"/>
        </a:spcAft>
        <a:defRPr sz="3600" b="1">
          <a:solidFill>
            <a:schemeClr val="bg1"/>
          </a:solidFill>
          <a:latin typeface="Arial" charset="0"/>
          <a:cs typeface="Arial" charset="0"/>
        </a:defRPr>
      </a:lvl5pPr>
      <a:lvl6pPr marL="457200" algn="l" defTabSz="457200" rtl="0" fontAlgn="base">
        <a:spcBef>
          <a:spcPct val="0"/>
        </a:spcBef>
        <a:spcAft>
          <a:spcPct val="0"/>
        </a:spcAft>
        <a:defRPr sz="3600" b="1">
          <a:solidFill>
            <a:schemeClr val="bg1"/>
          </a:solidFill>
          <a:latin typeface="Arial" charset="0"/>
          <a:cs typeface="Arial" charset="0"/>
        </a:defRPr>
      </a:lvl6pPr>
      <a:lvl7pPr marL="914400" algn="l" defTabSz="457200" rtl="0" fontAlgn="base">
        <a:spcBef>
          <a:spcPct val="0"/>
        </a:spcBef>
        <a:spcAft>
          <a:spcPct val="0"/>
        </a:spcAft>
        <a:defRPr sz="3600" b="1">
          <a:solidFill>
            <a:schemeClr val="bg1"/>
          </a:solidFill>
          <a:latin typeface="Arial" charset="0"/>
          <a:cs typeface="Arial" charset="0"/>
        </a:defRPr>
      </a:lvl7pPr>
      <a:lvl8pPr marL="1371600" algn="l" defTabSz="457200" rtl="0" fontAlgn="base">
        <a:spcBef>
          <a:spcPct val="0"/>
        </a:spcBef>
        <a:spcAft>
          <a:spcPct val="0"/>
        </a:spcAft>
        <a:defRPr sz="3600" b="1">
          <a:solidFill>
            <a:schemeClr val="bg1"/>
          </a:solidFill>
          <a:latin typeface="Arial" charset="0"/>
          <a:cs typeface="Arial" charset="0"/>
        </a:defRPr>
      </a:lvl8pPr>
      <a:lvl9pPr marL="1828800" algn="l" defTabSz="457200" rtl="0" fontAlgn="base">
        <a:spcBef>
          <a:spcPct val="0"/>
        </a:spcBef>
        <a:spcAft>
          <a:spcPct val="0"/>
        </a:spcAft>
        <a:defRPr sz="3600" b="1">
          <a:solidFill>
            <a:schemeClr val="bg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10" descr="Bottom Strip2.jpg"/>
          <p:cNvPicPr>
            <a:picLocks noChangeAspect="1"/>
          </p:cNvPicPr>
          <p:nvPr userDrawn="1"/>
        </p:nvPicPr>
        <p:blipFill>
          <a:blip r:embed="rId4"/>
          <a:srcRect/>
          <a:stretch>
            <a:fillRect/>
          </a:stretch>
        </p:blipFill>
        <p:spPr bwMode="auto">
          <a:xfrm>
            <a:off x="0" y="5791200"/>
            <a:ext cx="9155113" cy="1112838"/>
          </a:xfrm>
          <a:prstGeom prst="rect">
            <a:avLst/>
          </a:prstGeom>
          <a:noFill/>
          <a:ln w="9525">
            <a:noFill/>
            <a:miter lim="800000"/>
            <a:headEnd/>
            <a:tailEnd/>
          </a:ln>
        </p:spPr>
      </p:pic>
      <p:sp>
        <p:nvSpPr>
          <p:cNvPr id="8" name="TextBox 7"/>
          <p:cNvSpPr txBox="1"/>
          <p:nvPr userDrawn="1"/>
        </p:nvSpPr>
        <p:spPr>
          <a:xfrm>
            <a:off x="6629400" y="6338888"/>
            <a:ext cx="2133600" cy="276225"/>
          </a:xfrm>
          <a:prstGeom prst="rect">
            <a:avLst/>
          </a:prstGeom>
          <a:noFill/>
        </p:spPr>
        <p:txBody>
          <a:bodyPr>
            <a:spAutoFit/>
          </a:bodyPr>
          <a:lstStyle/>
          <a:p>
            <a:pPr fontAlgn="auto">
              <a:spcBef>
                <a:spcPts val="0"/>
              </a:spcBef>
              <a:spcAft>
                <a:spcPts val="0"/>
              </a:spcAft>
              <a:defRPr/>
            </a:pPr>
            <a:r>
              <a:rPr lang="en-US" sz="1200" b="1" dirty="0">
                <a:solidFill>
                  <a:schemeClr val="bg1"/>
                </a:solidFill>
                <a:latin typeface="Arial"/>
                <a:cs typeface="Arial"/>
              </a:rPr>
              <a:t>www.walsall.gov.uk</a:t>
            </a:r>
          </a:p>
        </p:txBody>
      </p:sp>
      <p:pic>
        <p:nvPicPr>
          <p:cNvPr id="2052" name="Picture 8" descr="Top Strip2.jpg"/>
          <p:cNvPicPr>
            <a:picLocks noChangeAspect="1"/>
          </p:cNvPicPr>
          <p:nvPr userDrawn="1"/>
        </p:nvPicPr>
        <p:blipFill>
          <a:blip r:embed="rId5"/>
          <a:srcRect/>
          <a:stretch>
            <a:fillRect/>
          </a:stretch>
        </p:blipFill>
        <p:spPr bwMode="auto">
          <a:xfrm>
            <a:off x="0" y="855663"/>
            <a:ext cx="9144000" cy="347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4" r:id="rId1"/>
    <p:sldLayoutId id="2147483656"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Bottom Strip2.jpg"/>
          <p:cNvPicPr>
            <a:picLocks noChangeAspect="1"/>
          </p:cNvPicPr>
          <p:nvPr userDrawn="1"/>
        </p:nvPicPr>
        <p:blipFill>
          <a:blip r:embed="rId3"/>
          <a:srcRect/>
          <a:stretch>
            <a:fillRect/>
          </a:stretch>
        </p:blipFill>
        <p:spPr bwMode="auto">
          <a:xfrm>
            <a:off x="0" y="5791200"/>
            <a:ext cx="9155113" cy="1112838"/>
          </a:xfrm>
          <a:prstGeom prst="rect">
            <a:avLst/>
          </a:prstGeom>
          <a:noFill/>
          <a:ln w="9525">
            <a:noFill/>
            <a:miter lim="800000"/>
            <a:headEnd/>
            <a:tailEnd/>
          </a:ln>
        </p:spPr>
      </p:pic>
      <p:sp>
        <p:nvSpPr>
          <p:cNvPr id="8" name="TextBox 7"/>
          <p:cNvSpPr txBox="1"/>
          <p:nvPr userDrawn="1"/>
        </p:nvSpPr>
        <p:spPr>
          <a:xfrm>
            <a:off x="6629400" y="6338888"/>
            <a:ext cx="2133600" cy="276225"/>
          </a:xfrm>
          <a:prstGeom prst="rect">
            <a:avLst/>
          </a:prstGeom>
          <a:noFill/>
        </p:spPr>
        <p:txBody>
          <a:bodyPr>
            <a:spAutoFit/>
          </a:bodyPr>
          <a:lstStyle/>
          <a:p>
            <a:pPr fontAlgn="auto">
              <a:spcBef>
                <a:spcPts val="0"/>
              </a:spcBef>
              <a:spcAft>
                <a:spcPts val="0"/>
              </a:spcAft>
              <a:defRPr/>
            </a:pPr>
            <a:r>
              <a:rPr lang="en-US" sz="1200" b="1" dirty="0">
                <a:solidFill>
                  <a:schemeClr val="bg1"/>
                </a:solidFill>
                <a:latin typeface="Arial"/>
                <a:cs typeface="Arial"/>
              </a:rPr>
              <a:t>www.walsall.gov.uk</a:t>
            </a:r>
          </a:p>
        </p:txBody>
      </p:sp>
    </p:spTree>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050" name="Picture 10" descr="Bottom Strip2.jpg"/>
          <p:cNvPicPr>
            <a:picLocks noChangeAspect="1"/>
          </p:cNvPicPr>
          <p:nvPr userDrawn="1"/>
        </p:nvPicPr>
        <p:blipFill>
          <a:blip r:embed="rId3" cstate="print"/>
          <a:srcRect/>
          <a:stretch>
            <a:fillRect/>
          </a:stretch>
        </p:blipFill>
        <p:spPr bwMode="auto">
          <a:xfrm>
            <a:off x="0" y="5791200"/>
            <a:ext cx="9155113" cy="1112838"/>
          </a:xfrm>
          <a:prstGeom prst="rect">
            <a:avLst/>
          </a:prstGeom>
          <a:noFill/>
          <a:ln w="9525">
            <a:noFill/>
            <a:miter lim="800000"/>
            <a:headEnd/>
            <a:tailEnd/>
          </a:ln>
        </p:spPr>
      </p:pic>
      <p:sp>
        <p:nvSpPr>
          <p:cNvPr id="8" name="TextBox 7"/>
          <p:cNvSpPr txBox="1"/>
          <p:nvPr userDrawn="1"/>
        </p:nvSpPr>
        <p:spPr>
          <a:xfrm>
            <a:off x="6629400" y="6338888"/>
            <a:ext cx="2133600" cy="276225"/>
          </a:xfrm>
          <a:prstGeom prst="rect">
            <a:avLst/>
          </a:prstGeom>
          <a:noFill/>
        </p:spPr>
        <p:txBody>
          <a:bodyPr>
            <a:spAutoFit/>
          </a:bodyPr>
          <a:lstStyle/>
          <a:p>
            <a:pPr fontAlgn="auto">
              <a:spcBef>
                <a:spcPts val="0"/>
              </a:spcBef>
              <a:spcAft>
                <a:spcPts val="0"/>
              </a:spcAft>
              <a:defRPr/>
            </a:pPr>
            <a:r>
              <a:rPr lang="en-US" sz="1200" b="1" dirty="0">
                <a:solidFill>
                  <a:schemeClr val="bg1"/>
                </a:solidFill>
                <a:latin typeface="Arial"/>
                <a:cs typeface="Arial"/>
              </a:rPr>
              <a:t>www.walsall.gov.uk</a:t>
            </a:r>
          </a:p>
        </p:txBody>
      </p:sp>
      <p:pic>
        <p:nvPicPr>
          <p:cNvPr id="2052" name="Picture 8" descr="Top Strip2.jpg"/>
          <p:cNvPicPr>
            <a:picLocks noChangeAspect="1"/>
          </p:cNvPicPr>
          <p:nvPr userDrawn="1"/>
        </p:nvPicPr>
        <p:blipFill>
          <a:blip r:embed="rId4" cstate="print"/>
          <a:srcRect/>
          <a:stretch>
            <a:fillRect/>
          </a:stretch>
        </p:blipFill>
        <p:spPr bwMode="auto">
          <a:xfrm>
            <a:off x="0" y="855663"/>
            <a:ext cx="9144000" cy="347662"/>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58"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3400" y="1341438"/>
            <a:ext cx="8229600" cy="3230562"/>
          </a:xfrm>
        </p:spPr>
        <p:txBody>
          <a:bodyPr/>
          <a:lstStyle/>
          <a:p>
            <a:r>
              <a:rPr lang="en-GB" smtClean="0">
                <a:latin typeface="Arial" charset="0"/>
                <a:cs typeface="Arial" charset="0"/>
              </a:rPr>
              <a:t/>
            </a:r>
            <a:br>
              <a:rPr lang="en-GB" smtClean="0">
                <a:latin typeface="Arial" charset="0"/>
                <a:cs typeface="Arial" charset="0"/>
              </a:rPr>
            </a:br>
            <a:r>
              <a:rPr lang="en-GB" smtClean="0">
                <a:latin typeface="Arial" charset="0"/>
                <a:cs typeface="Arial" charset="0"/>
              </a:rPr>
              <a:t>Social Care and Inclusion</a:t>
            </a:r>
            <a:br>
              <a:rPr lang="en-GB" smtClean="0">
                <a:latin typeface="Arial" charset="0"/>
                <a:cs typeface="Arial" charset="0"/>
              </a:rPr>
            </a:br>
            <a:r>
              <a:rPr lang="en-GB" smtClean="0">
                <a:latin typeface="Arial" charset="0"/>
                <a:cs typeface="Arial" charset="0"/>
              </a:rPr>
              <a:t/>
            </a:r>
            <a:br>
              <a:rPr lang="en-GB" smtClean="0">
                <a:latin typeface="Arial" charset="0"/>
                <a:cs typeface="Arial" charset="0"/>
              </a:rPr>
            </a:br>
            <a:r>
              <a:rPr lang="en-GB" smtClean="0">
                <a:latin typeface="Arial" charset="0"/>
                <a:cs typeface="Arial" charset="0"/>
              </a:rPr>
              <a:t/>
            </a:r>
            <a:br>
              <a:rPr lang="en-GB" smtClean="0">
                <a:latin typeface="Arial" charset="0"/>
                <a:cs typeface="Arial" charset="0"/>
              </a:rPr>
            </a:br>
            <a:r>
              <a:rPr lang="en-GB" smtClean="0">
                <a:latin typeface="Arial" charset="0"/>
                <a:cs typeface="Arial" charset="0"/>
              </a:rPr>
              <a:t>Managers Forum   </a:t>
            </a:r>
            <a:r>
              <a:rPr lang="en-GB" sz="1800" smtClean="0">
                <a:latin typeface="Arial" charset="0"/>
                <a:cs typeface="Arial" charset="0"/>
              </a:rPr>
              <a:t>25</a:t>
            </a:r>
            <a:r>
              <a:rPr lang="en-GB" sz="1800" baseline="30000" smtClean="0">
                <a:latin typeface="Arial" charset="0"/>
                <a:cs typeface="Arial" charset="0"/>
              </a:rPr>
              <a:t>th</a:t>
            </a:r>
            <a:r>
              <a:rPr lang="en-GB" sz="1800" smtClean="0">
                <a:latin typeface="Arial" charset="0"/>
                <a:cs typeface="Arial" charset="0"/>
              </a:rPr>
              <a:t> February, 2015</a:t>
            </a:r>
            <a:r>
              <a:rPr lang="en-GB" smtClean="0">
                <a:latin typeface="Arial" charset="0"/>
                <a:cs typeface="Arial" charset="0"/>
              </a:rPr>
              <a:t/>
            </a:r>
            <a:br>
              <a:rPr lang="en-GB" smtClean="0">
                <a:latin typeface="Arial" charset="0"/>
                <a:cs typeface="Arial" charset="0"/>
              </a:rPr>
            </a:br>
            <a:r>
              <a:rPr lang="en-GB" smtClean="0">
                <a:latin typeface="Arial" charset="0"/>
                <a:cs typeface="Arial" charset="0"/>
              </a:rPr>
              <a:t>Better outcomes at lower cost</a:t>
            </a:r>
            <a:br>
              <a:rPr lang="en-GB" smtClean="0">
                <a:latin typeface="Arial" charset="0"/>
                <a:cs typeface="Arial" charset="0"/>
              </a:rPr>
            </a:br>
            <a:r>
              <a:rPr lang="en-GB" smtClean="0">
                <a:latin typeface="Arial" charset="0"/>
                <a:cs typeface="Arial" charset="0"/>
              </a:rPr>
              <a:t/>
            </a:r>
            <a:br>
              <a:rPr lang="en-GB" smtClean="0">
                <a:latin typeface="Arial" charset="0"/>
                <a:cs typeface="Arial" charset="0"/>
              </a:rPr>
            </a:br>
            <a:r>
              <a:rPr lang="en-GB" smtClean="0">
                <a:latin typeface="Arial" charset="0"/>
                <a:cs typeface="Arial" charset="0"/>
              </a:rPr>
              <a:t>Warm Welcome</a:t>
            </a: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p:cNvCxnSpPr/>
          <p:nvPr/>
        </p:nvCxnSpPr>
        <p:spPr>
          <a:xfrm>
            <a:off x="539552" y="5661248"/>
            <a:ext cx="806489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p:txBody>
          <a:bodyPr/>
          <a:lstStyle/>
          <a:p>
            <a:r>
              <a:rPr lang="en-GB" dirty="0" smtClean="0"/>
              <a:t>Operationalisation</a:t>
            </a:r>
            <a:endParaRPr lang="en-GB" dirty="0"/>
          </a:p>
        </p:txBody>
      </p:sp>
      <p:sp>
        <p:nvSpPr>
          <p:cNvPr id="3" name="Text Placeholder 2"/>
          <p:cNvSpPr>
            <a:spLocks noGrp="1"/>
          </p:cNvSpPr>
          <p:nvPr>
            <p:ph type="body" sz="quarter" idx="10"/>
          </p:nvPr>
        </p:nvSpPr>
        <p:spPr/>
        <p:txBody>
          <a:bodyPr/>
          <a:lstStyle/>
          <a:p>
            <a:endParaRPr lang="en-GB" dirty="0"/>
          </a:p>
        </p:txBody>
      </p:sp>
      <p:grpSp>
        <p:nvGrpSpPr>
          <p:cNvPr id="4" name="Group 20"/>
          <p:cNvGrpSpPr>
            <a:grpSpLocks/>
          </p:cNvGrpSpPr>
          <p:nvPr/>
        </p:nvGrpSpPr>
        <p:grpSpPr bwMode="auto">
          <a:xfrm>
            <a:off x="611560" y="1124744"/>
            <a:ext cx="2454590" cy="2952328"/>
            <a:chOff x="1573639" y="689292"/>
            <a:chExt cx="2070931" cy="2270563"/>
          </a:xfrm>
        </p:grpSpPr>
        <p:sp>
          <p:nvSpPr>
            <p:cNvPr id="5" name="Freeform 4"/>
            <p:cNvSpPr>
              <a:spLocks noChangeAspect="1"/>
            </p:cNvSpPr>
            <p:nvPr/>
          </p:nvSpPr>
          <p:spPr bwMode="auto">
            <a:xfrm>
              <a:off x="1573639" y="689292"/>
              <a:ext cx="1156441" cy="135638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chemeClr val="accent1">
                <a:lumMod val="75000"/>
              </a:schemeClr>
            </a:solidFill>
            <a:ln w="28575">
              <a:solidFill>
                <a:schemeClr val="tx1">
                  <a:lumMod val="50000"/>
                  <a:lumOff val="50000"/>
                </a:schemeClr>
              </a:solidFill>
              <a:prstDash val="solid"/>
              <a:round/>
              <a:headEnd/>
              <a:tailEnd/>
            </a:ln>
          </p:spPr>
          <p:txBody>
            <a:bodyPr lIns="54000" tIns="54000" rIns="72000" bIns="72000"/>
            <a:lstStyle/>
            <a:p>
              <a:pPr>
                <a:spcAft>
                  <a:spcPts val="0"/>
                </a:spcAft>
                <a:defRPr/>
              </a:pPr>
              <a:r>
                <a:rPr lang="en-US" sz="1400" b="1" dirty="0" smtClean="0">
                  <a:solidFill>
                    <a:srgbClr val="FFFF00"/>
                  </a:solidFill>
                  <a:latin typeface="Arial"/>
                  <a:ea typeface="Times New Roman"/>
                </a:rPr>
                <a:t>Asset Based </a:t>
              </a:r>
            </a:p>
            <a:p>
              <a:pPr>
                <a:spcAft>
                  <a:spcPts val="0"/>
                </a:spcAft>
                <a:defRPr/>
              </a:pPr>
              <a:r>
                <a:rPr lang="en-US" sz="1400" b="1" dirty="0" smtClean="0">
                  <a:solidFill>
                    <a:srgbClr val="FFFF00"/>
                  </a:solidFill>
                  <a:latin typeface="Arial"/>
                  <a:ea typeface="Times New Roman"/>
                </a:rPr>
                <a:t>Community </a:t>
              </a:r>
            </a:p>
            <a:p>
              <a:pPr>
                <a:spcAft>
                  <a:spcPts val="0"/>
                </a:spcAft>
                <a:defRPr/>
              </a:pPr>
              <a:r>
                <a:rPr lang="en-US" sz="1400" b="1" dirty="0" smtClean="0">
                  <a:solidFill>
                    <a:srgbClr val="FFFF00"/>
                  </a:solidFill>
                  <a:latin typeface="Arial"/>
                  <a:ea typeface="Times New Roman"/>
                </a:rPr>
                <a:t>Development</a:t>
              </a:r>
            </a:p>
            <a:p>
              <a:pPr>
                <a:spcAft>
                  <a:spcPts val="0"/>
                </a:spcAft>
                <a:defRPr/>
              </a:pPr>
              <a:r>
                <a:rPr lang="en-US" sz="1400" b="1" dirty="0" smtClean="0">
                  <a:solidFill>
                    <a:srgbClr val="FFFF00"/>
                  </a:solidFill>
                  <a:latin typeface="Arial"/>
                  <a:ea typeface="Times New Roman"/>
                </a:rPr>
                <a:t>Prevention</a:t>
              </a:r>
            </a:p>
            <a:p>
              <a:pPr>
                <a:spcAft>
                  <a:spcPts val="0"/>
                </a:spcAft>
                <a:defRPr/>
              </a:pPr>
              <a:r>
                <a:rPr lang="en-US" sz="1400" b="1" dirty="0" smtClean="0">
                  <a:solidFill>
                    <a:srgbClr val="FFFF00"/>
                  </a:solidFill>
                  <a:latin typeface="Arial"/>
                  <a:ea typeface="Times New Roman"/>
                </a:rPr>
                <a:t>Public Health </a:t>
              </a:r>
              <a:endParaRPr lang="en-GB" sz="1800" b="1" dirty="0">
                <a:solidFill>
                  <a:srgbClr val="FFFF00"/>
                </a:solidFill>
                <a:latin typeface="Times New Roman"/>
                <a:ea typeface="Times New Roman"/>
              </a:endParaRPr>
            </a:p>
          </p:txBody>
        </p:sp>
        <p:sp>
          <p:nvSpPr>
            <p:cNvPr id="6" name="Freeform 5"/>
            <p:cNvSpPr>
              <a:spLocks noChangeAspect="1"/>
            </p:cNvSpPr>
            <p:nvPr/>
          </p:nvSpPr>
          <p:spPr bwMode="auto">
            <a:xfrm>
              <a:off x="1573639" y="1827025"/>
              <a:ext cx="1397318" cy="1132829"/>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chemeClr val="tx2">
                <a:lumMod val="75000"/>
              </a:schemeClr>
            </a:solidFill>
            <a:ln w="28575">
              <a:solidFill>
                <a:schemeClr val="tx1">
                  <a:lumMod val="50000"/>
                  <a:lumOff val="50000"/>
                </a:schemeClr>
              </a:solidFill>
              <a:prstDash val="solid"/>
              <a:round/>
              <a:headEnd/>
              <a:tailEnd/>
            </a:ln>
          </p:spPr>
          <p:txBody>
            <a:bodyPr lIns="54000" tIns="72000" rIns="72000" bIns="72000" anchor="b"/>
            <a:lstStyle/>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r>
                <a:rPr lang="en-GB" sz="1400" b="1" dirty="0" smtClean="0">
                  <a:solidFill>
                    <a:srgbClr val="FFFF00"/>
                  </a:solidFill>
                  <a:latin typeface="Arial"/>
                  <a:ea typeface="Times New Roman"/>
                </a:rPr>
                <a:t>Equipment </a:t>
              </a:r>
            </a:p>
            <a:p>
              <a:pPr>
                <a:spcAft>
                  <a:spcPts val="0"/>
                </a:spcAft>
                <a:defRPr/>
              </a:pPr>
              <a:r>
                <a:rPr lang="en-GB" sz="1400" b="1" dirty="0" smtClean="0">
                  <a:solidFill>
                    <a:srgbClr val="FFFF00"/>
                  </a:solidFill>
                  <a:latin typeface="Arial"/>
                  <a:ea typeface="Times New Roman"/>
                </a:rPr>
                <a:t>Provision</a:t>
              </a:r>
              <a:r>
                <a:rPr lang="en-GB" sz="1400" dirty="0" smtClean="0">
                  <a:solidFill>
                    <a:srgbClr val="FFFF00"/>
                  </a:solidFill>
                  <a:latin typeface="Arial"/>
                  <a:ea typeface="Times New Roman"/>
                </a:rPr>
                <a:t> </a:t>
              </a:r>
            </a:p>
            <a:p>
              <a:pPr>
                <a:spcAft>
                  <a:spcPts val="0"/>
                </a:spcAft>
                <a:defRPr/>
              </a:pPr>
              <a:r>
                <a:rPr lang="en-GB" sz="1400" b="1" dirty="0" smtClean="0">
                  <a:solidFill>
                    <a:srgbClr val="FFFF00"/>
                  </a:solidFill>
                  <a:latin typeface="Arial"/>
                  <a:ea typeface="Times New Roman"/>
                </a:rPr>
                <a:t>Response</a:t>
              </a:r>
            </a:p>
            <a:p>
              <a:pPr>
                <a:spcAft>
                  <a:spcPts val="0"/>
                </a:spcAft>
                <a:defRPr/>
              </a:pPr>
              <a:r>
                <a:rPr lang="en-GB" sz="1400" b="1" dirty="0" smtClean="0">
                  <a:solidFill>
                    <a:srgbClr val="FFFF00"/>
                  </a:solidFill>
                  <a:latin typeface="Arial"/>
                  <a:ea typeface="Times New Roman"/>
                </a:rPr>
                <a:t>Reable</a:t>
              </a:r>
              <a:endParaRPr lang="en-GB" sz="1400" b="1" dirty="0">
                <a:solidFill>
                  <a:srgbClr val="FFFF00"/>
                </a:solidFill>
                <a:latin typeface="Times New Roman"/>
                <a:ea typeface="Times New Roman"/>
              </a:endParaRPr>
            </a:p>
            <a:p>
              <a:pPr>
                <a:spcAft>
                  <a:spcPts val="0"/>
                </a:spcAft>
                <a:defRPr/>
              </a:pPr>
              <a:r>
                <a:rPr lang="en-GB" sz="1200" b="1" dirty="0">
                  <a:latin typeface="Times New Roman"/>
                  <a:ea typeface="Times New Roman"/>
                </a:rPr>
                <a:t> </a:t>
              </a:r>
            </a:p>
          </p:txBody>
        </p:sp>
        <p:sp>
          <p:nvSpPr>
            <p:cNvPr id="7" name="Freeform 6"/>
            <p:cNvSpPr>
              <a:spLocks noChangeAspect="1"/>
            </p:cNvSpPr>
            <p:nvPr/>
          </p:nvSpPr>
          <p:spPr bwMode="auto">
            <a:xfrm>
              <a:off x="2490263" y="689292"/>
              <a:ext cx="1154307" cy="116297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chemeClr val="tx2">
                <a:lumMod val="75000"/>
              </a:schemeClr>
            </a:solidFill>
            <a:ln w="28575">
              <a:solidFill>
                <a:schemeClr val="tx1">
                  <a:lumMod val="50000"/>
                  <a:lumOff val="50000"/>
                </a:schemeClr>
              </a:solidFill>
              <a:prstDash val="solid"/>
              <a:round/>
              <a:headEnd/>
              <a:tailEnd/>
            </a:ln>
          </p:spPr>
          <p:txBody>
            <a:bodyPr lIns="72000" tIns="54000" rIns="54000" bIns="72000"/>
            <a:lstStyle/>
            <a:p>
              <a:pPr algn="ctr">
                <a:spcAft>
                  <a:spcPts val="0"/>
                </a:spcAft>
                <a:defRPr/>
              </a:pPr>
              <a:r>
                <a:rPr lang="en-GB" sz="1400" b="1" dirty="0" smtClean="0">
                  <a:solidFill>
                    <a:srgbClr val="FFFF00"/>
                  </a:solidFill>
                  <a:latin typeface="Arial" pitchFamily="34" charset="0"/>
                  <a:ea typeface="Times New Roman"/>
                  <a:cs typeface="Arial" pitchFamily="34" charset="0"/>
                </a:rPr>
                <a:t>    Resolution </a:t>
              </a:r>
            </a:p>
            <a:p>
              <a:pPr algn="ctr">
                <a:spcAft>
                  <a:spcPts val="0"/>
                </a:spcAft>
                <a:defRPr/>
              </a:pPr>
              <a:r>
                <a:rPr lang="en-GB" sz="1400" b="1" dirty="0" smtClean="0">
                  <a:solidFill>
                    <a:srgbClr val="FFFF00"/>
                  </a:solidFill>
                  <a:latin typeface="Arial" pitchFamily="34" charset="0"/>
                  <a:ea typeface="Times New Roman"/>
                  <a:cs typeface="Arial" pitchFamily="34" charset="0"/>
                </a:rPr>
                <a:t>Focused</a:t>
              </a:r>
            </a:p>
            <a:p>
              <a:pPr algn="ctr">
                <a:spcAft>
                  <a:spcPts val="0"/>
                </a:spcAft>
                <a:defRPr/>
              </a:pPr>
              <a:r>
                <a:rPr lang="en-GB" sz="1400" b="1" dirty="0" smtClean="0">
                  <a:solidFill>
                    <a:srgbClr val="FFFF00"/>
                  </a:solidFill>
                  <a:latin typeface="Arial" pitchFamily="34" charset="0"/>
                  <a:ea typeface="Times New Roman"/>
                  <a:cs typeface="Arial" pitchFamily="34" charset="0"/>
                </a:rPr>
                <a:t>Single </a:t>
              </a:r>
            </a:p>
            <a:p>
              <a:pPr algn="ctr">
                <a:spcAft>
                  <a:spcPts val="0"/>
                </a:spcAft>
                <a:defRPr/>
              </a:pPr>
              <a:r>
                <a:rPr lang="en-GB" sz="1400" b="1" dirty="0" smtClean="0">
                  <a:solidFill>
                    <a:srgbClr val="FFFF00"/>
                  </a:solidFill>
                  <a:latin typeface="Arial" pitchFamily="34" charset="0"/>
                  <a:ea typeface="Times New Roman"/>
                  <a:cs typeface="Arial" pitchFamily="34" charset="0"/>
                </a:rPr>
                <a:t>Point of</a:t>
              </a:r>
            </a:p>
            <a:p>
              <a:pPr algn="ctr">
                <a:spcAft>
                  <a:spcPts val="0"/>
                </a:spcAft>
                <a:defRPr/>
              </a:pPr>
              <a:r>
                <a:rPr lang="en-GB" sz="1400" b="1" dirty="0" smtClean="0">
                  <a:solidFill>
                    <a:srgbClr val="FFFF00"/>
                  </a:solidFill>
                  <a:latin typeface="Arial" pitchFamily="34" charset="0"/>
                  <a:ea typeface="Times New Roman"/>
                  <a:cs typeface="Arial" pitchFamily="34" charset="0"/>
                </a:rPr>
                <a:t>Contac</a:t>
              </a:r>
              <a:r>
                <a:rPr lang="en-GB" sz="1800" dirty="0" smtClean="0">
                  <a:solidFill>
                    <a:srgbClr val="FFFF00"/>
                  </a:solidFill>
                  <a:latin typeface="Arial" pitchFamily="34" charset="0"/>
                  <a:ea typeface="Times New Roman"/>
                  <a:cs typeface="Arial" pitchFamily="34" charset="0"/>
                </a:rPr>
                <a:t>t</a:t>
              </a:r>
              <a:endParaRPr lang="en-GB" sz="1800" dirty="0">
                <a:solidFill>
                  <a:srgbClr val="FFFF00"/>
                </a:solidFill>
                <a:latin typeface="Arial" pitchFamily="34" charset="0"/>
                <a:ea typeface="Times New Roman"/>
                <a:cs typeface="Arial" pitchFamily="34" charset="0"/>
              </a:endParaRPr>
            </a:p>
          </p:txBody>
        </p:sp>
        <p:sp>
          <p:nvSpPr>
            <p:cNvPr id="8" name="Freeform 7"/>
            <p:cNvSpPr>
              <a:spLocks noChangeAspect="1"/>
            </p:cNvSpPr>
            <p:nvPr/>
          </p:nvSpPr>
          <p:spPr bwMode="auto">
            <a:xfrm>
              <a:off x="2672522" y="1630745"/>
              <a:ext cx="966718" cy="1329110"/>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chemeClr val="accent1">
                <a:lumMod val="75000"/>
              </a:schemeClr>
            </a:solidFill>
            <a:ln w="28575">
              <a:solidFill>
                <a:schemeClr val="tx1">
                  <a:lumMod val="50000"/>
                  <a:lumOff val="50000"/>
                </a:schemeClr>
              </a:solidFill>
              <a:prstDash val="solid"/>
              <a:round/>
              <a:headEnd/>
              <a:tailEnd/>
            </a:ln>
          </p:spPr>
          <p:txBody>
            <a:bodyPr lIns="72000" tIns="72000" rIns="54000" bIns="72000" anchor="b"/>
            <a:lstStyle/>
            <a:p>
              <a:pPr algn="ctr">
                <a:spcAft>
                  <a:spcPts val="0"/>
                </a:spcAft>
                <a:defRPr/>
              </a:pPr>
              <a:r>
                <a:rPr lang="en-GB" sz="1400" b="1" dirty="0" smtClean="0">
                  <a:solidFill>
                    <a:srgbClr val="FFFF00"/>
                  </a:solidFill>
                  <a:latin typeface="Arial" pitchFamily="34" charset="0"/>
                  <a:ea typeface="Times New Roman"/>
                  <a:cs typeface="Arial" pitchFamily="34" charset="0"/>
                </a:rPr>
                <a:t>MDT </a:t>
              </a:r>
            </a:p>
            <a:p>
              <a:pPr algn="ctr">
                <a:spcAft>
                  <a:spcPts val="0"/>
                </a:spcAft>
                <a:defRPr/>
              </a:pPr>
              <a:r>
                <a:rPr lang="en-GB" sz="1400" b="1" dirty="0" smtClean="0">
                  <a:solidFill>
                    <a:srgbClr val="FFFF00"/>
                  </a:solidFill>
                  <a:latin typeface="Arial" pitchFamily="34" charset="0"/>
                  <a:ea typeface="Times New Roman"/>
                  <a:cs typeface="Arial" pitchFamily="34" charset="0"/>
                </a:rPr>
                <a:t>Initial Assess</a:t>
              </a:r>
              <a:r>
                <a:rPr lang="en-GB" sz="1400" dirty="0" smtClean="0">
                  <a:solidFill>
                    <a:srgbClr val="FFFF00"/>
                  </a:solidFill>
                  <a:latin typeface="Arial" pitchFamily="34" charset="0"/>
                  <a:ea typeface="Times New Roman"/>
                  <a:cs typeface="Arial" pitchFamily="34" charset="0"/>
                </a:rPr>
                <a:t> </a:t>
              </a:r>
            </a:p>
            <a:p>
              <a:pPr algn="ctr">
                <a:spcAft>
                  <a:spcPts val="0"/>
                </a:spcAft>
                <a:defRPr/>
              </a:pPr>
              <a:r>
                <a:rPr lang="en-GB" sz="1400" b="1" dirty="0" smtClean="0">
                  <a:solidFill>
                    <a:srgbClr val="FFFF00"/>
                  </a:solidFill>
                  <a:latin typeface="Arial" pitchFamily="34" charset="0"/>
                  <a:ea typeface="Times New Roman"/>
                  <a:cs typeface="Arial" pitchFamily="34" charset="0"/>
                </a:rPr>
                <a:t>Refer</a:t>
              </a:r>
            </a:p>
            <a:p>
              <a:pPr algn="ctr">
                <a:spcAft>
                  <a:spcPts val="0"/>
                </a:spcAft>
                <a:defRPr/>
              </a:pPr>
              <a:endParaRPr lang="en-GB" sz="1400" b="1" dirty="0">
                <a:latin typeface="Arial" pitchFamily="34" charset="0"/>
                <a:ea typeface="Times New Roman"/>
                <a:cs typeface="Arial" pitchFamily="34" charset="0"/>
              </a:endParaRPr>
            </a:p>
          </p:txBody>
        </p:sp>
      </p:grpSp>
      <p:grpSp>
        <p:nvGrpSpPr>
          <p:cNvPr id="9" name="Group 20"/>
          <p:cNvGrpSpPr>
            <a:grpSpLocks/>
          </p:cNvGrpSpPr>
          <p:nvPr/>
        </p:nvGrpSpPr>
        <p:grpSpPr bwMode="auto">
          <a:xfrm>
            <a:off x="3203848" y="1988840"/>
            <a:ext cx="2454590" cy="2952328"/>
            <a:chOff x="1573639" y="689292"/>
            <a:chExt cx="2070931" cy="2270563"/>
          </a:xfrm>
        </p:grpSpPr>
        <p:sp>
          <p:nvSpPr>
            <p:cNvPr id="20" name="Freeform 19"/>
            <p:cNvSpPr>
              <a:spLocks noChangeAspect="1"/>
            </p:cNvSpPr>
            <p:nvPr/>
          </p:nvSpPr>
          <p:spPr bwMode="auto">
            <a:xfrm>
              <a:off x="1573639" y="689292"/>
              <a:ext cx="1156441" cy="135638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chemeClr val="accent1">
                <a:lumMod val="75000"/>
              </a:schemeClr>
            </a:solidFill>
            <a:ln w="28575">
              <a:solidFill>
                <a:schemeClr val="tx1">
                  <a:lumMod val="50000"/>
                  <a:lumOff val="50000"/>
                </a:schemeClr>
              </a:solidFill>
              <a:prstDash val="solid"/>
              <a:round/>
              <a:headEnd/>
              <a:tailEnd/>
            </a:ln>
          </p:spPr>
          <p:txBody>
            <a:bodyPr lIns="54000" tIns="54000" rIns="72000" bIns="72000"/>
            <a:lstStyle/>
            <a:p>
              <a:pPr>
                <a:spcAft>
                  <a:spcPts val="0"/>
                </a:spcAft>
                <a:defRPr/>
              </a:pPr>
              <a:r>
                <a:rPr lang="en-US" sz="1400" b="1" dirty="0" smtClean="0">
                  <a:solidFill>
                    <a:srgbClr val="FFFF00"/>
                  </a:solidFill>
                  <a:latin typeface="Arial"/>
                  <a:ea typeface="Times New Roman"/>
                </a:rPr>
                <a:t>Attachment</a:t>
              </a:r>
            </a:p>
            <a:p>
              <a:pPr>
                <a:spcAft>
                  <a:spcPts val="0"/>
                </a:spcAft>
                <a:defRPr/>
              </a:pPr>
              <a:r>
                <a:rPr lang="en-US" sz="1400" b="1" dirty="0" smtClean="0">
                  <a:solidFill>
                    <a:srgbClr val="FFFF00"/>
                  </a:solidFill>
                  <a:latin typeface="Arial"/>
                  <a:ea typeface="Times New Roman"/>
                </a:rPr>
                <a:t>Strengths Based </a:t>
              </a:r>
            </a:p>
            <a:p>
              <a:pPr>
                <a:spcAft>
                  <a:spcPts val="0"/>
                </a:spcAft>
                <a:defRPr/>
              </a:pPr>
              <a:r>
                <a:rPr lang="en-US" sz="1400" b="1" dirty="0" smtClean="0">
                  <a:solidFill>
                    <a:srgbClr val="FFFF00"/>
                  </a:solidFill>
                  <a:latin typeface="Arial"/>
                  <a:ea typeface="Times New Roman"/>
                </a:rPr>
                <a:t>Case </a:t>
              </a:r>
            </a:p>
            <a:p>
              <a:pPr>
                <a:spcAft>
                  <a:spcPts val="0"/>
                </a:spcAft>
                <a:defRPr/>
              </a:pPr>
              <a:r>
                <a:rPr lang="en-US" sz="1400" b="1" dirty="0" smtClean="0">
                  <a:solidFill>
                    <a:srgbClr val="FFFF00"/>
                  </a:solidFill>
                  <a:latin typeface="Arial"/>
                  <a:ea typeface="Times New Roman"/>
                </a:rPr>
                <a:t>Management</a:t>
              </a:r>
              <a:endParaRPr lang="en-GB" sz="1800" b="1" dirty="0">
                <a:solidFill>
                  <a:srgbClr val="FFFF00"/>
                </a:solidFill>
                <a:latin typeface="Times New Roman"/>
                <a:ea typeface="Times New Roman"/>
              </a:endParaRPr>
            </a:p>
          </p:txBody>
        </p:sp>
        <p:sp>
          <p:nvSpPr>
            <p:cNvPr id="21" name="Freeform 20"/>
            <p:cNvSpPr>
              <a:spLocks noChangeAspect="1"/>
            </p:cNvSpPr>
            <p:nvPr/>
          </p:nvSpPr>
          <p:spPr bwMode="auto">
            <a:xfrm>
              <a:off x="1573639" y="1827025"/>
              <a:ext cx="1397318" cy="1132829"/>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chemeClr val="tx2">
                <a:lumMod val="75000"/>
              </a:schemeClr>
            </a:solidFill>
            <a:ln w="28575">
              <a:solidFill>
                <a:schemeClr val="tx1">
                  <a:lumMod val="50000"/>
                  <a:lumOff val="50000"/>
                </a:schemeClr>
              </a:solidFill>
              <a:prstDash val="solid"/>
              <a:round/>
              <a:headEnd/>
              <a:tailEnd/>
            </a:ln>
          </p:spPr>
          <p:txBody>
            <a:bodyPr lIns="54000" tIns="72000" rIns="72000" bIns="72000" anchor="b"/>
            <a:lstStyle/>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r>
                <a:rPr lang="en-GB" sz="1400" b="1" dirty="0" smtClean="0">
                  <a:solidFill>
                    <a:srgbClr val="FFFF00"/>
                  </a:solidFill>
                  <a:latin typeface="Times New Roman"/>
                  <a:ea typeface="Times New Roman"/>
                </a:rPr>
                <a:t>C</a:t>
              </a:r>
              <a:r>
                <a:rPr lang="en-GB" sz="1400" b="1" dirty="0" smtClean="0">
                  <a:solidFill>
                    <a:srgbClr val="FFFF00"/>
                  </a:solidFill>
                  <a:latin typeface="Arial" pitchFamily="34" charset="0"/>
                  <a:ea typeface="Times New Roman"/>
                  <a:cs typeface="Arial" pitchFamily="34" charset="0"/>
                </a:rPr>
                <a:t>ommunity Based</a:t>
              </a:r>
            </a:p>
            <a:p>
              <a:pPr>
                <a:spcAft>
                  <a:spcPts val="0"/>
                </a:spcAft>
                <a:defRPr/>
              </a:pPr>
              <a:r>
                <a:rPr lang="en-GB" sz="1400" b="1" dirty="0" smtClean="0">
                  <a:solidFill>
                    <a:srgbClr val="FFFF00"/>
                  </a:solidFill>
                  <a:latin typeface="Arial" pitchFamily="34" charset="0"/>
                  <a:ea typeface="Times New Roman"/>
                  <a:cs typeface="Arial" pitchFamily="34" charset="0"/>
                </a:rPr>
                <a:t>Risk </a:t>
              </a:r>
            </a:p>
            <a:p>
              <a:pPr>
                <a:spcAft>
                  <a:spcPts val="0"/>
                </a:spcAft>
                <a:defRPr/>
              </a:pPr>
              <a:r>
                <a:rPr lang="en-GB" sz="1400" b="1" dirty="0" smtClean="0">
                  <a:solidFill>
                    <a:srgbClr val="FFFF00"/>
                  </a:solidFill>
                  <a:latin typeface="Arial" pitchFamily="34" charset="0"/>
                  <a:ea typeface="Times New Roman"/>
                  <a:cs typeface="Arial" pitchFamily="34" charset="0"/>
                </a:rPr>
                <a:t>Stratification </a:t>
              </a:r>
            </a:p>
            <a:p>
              <a:pPr>
                <a:spcAft>
                  <a:spcPts val="0"/>
                </a:spcAft>
                <a:defRPr/>
              </a:pPr>
              <a:endParaRPr lang="en-GB" sz="1200" b="1" dirty="0">
                <a:solidFill>
                  <a:srgbClr val="FFFF00"/>
                </a:solidFill>
                <a:latin typeface="Arial" pitchFamily="34" charset="0"/>
                <a:ea typeface="Times New Roman"/>
                <a:cs typeface="Arial" pitchFamily="34" charset="0"/>
              </a:endParaRPr>
            </a:p>
          </p:txBody>
        </p:sp>
        <p:sp>
          <p:nvSpPr>
            <p:cNvPr id="22" name="Freeform 21"/>
            <p:cNvSpPr>
              <a:spLocks noChangeAspect="1"/>
            </p:cNvSpPr>
            <p:nvPr/>
          </p:nvSpPr>
          <p:spPr bwMode="auto">
            <a:xfrm>
              <a:off x="2490263" y="689292"/>
              <a:ext cx="1154307" cy="116297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chemeClr val="tx2">
                <a:lumMod val="75000"/>
              </a:schemeClr>
            </a:solidFill>
            <a:ln w="28575">
              <a:solidFill>
                <a:schemeClr val="tx1">
                  <a:lumMod val="50000"/>
                  <a:lumOff val="50000"/>
                </a:schemeClr>
              </a:solidFill>
              <a:prstDash val="solid"/>
              <a:round/>
              <a:headEnd/>
              <a:tailEnd/>
            </a:ln>
          </p:spPr>
          <p:txBody>
            <a:bodyPr lIns="72000" tIns="54000" rIns="54000" bIns="72000"/>
            <a:lstStyle/>
            <a:p>
              <a:pPr algn="ctr">
                <a:spcAft>
                  <a:spcPts val="0"/>
                </a:spcAft>
                <a:defRPr/>
              </a:pPr>
              <a:r>
                <a:rPr lang="en-US" sz="1400" b="1" dirty="0" smtClean="0">
                  <a:solidFill>
                    <a:srgbClr val="FFFF00"/>
                  </a:solidFill>
                  <a:latin typeface="Arial"/>
                  <a:ea typeface="Times New Roman"/>
                </a:rPr>
                <a:t>Reassess</a:t>
              </a:r>
            </a:p>
            <a:p>
              <a:pPr algn="ctr">
                <a:spcAft>
                  <a:spcPts val="0"/>
                </a:spcAft>
                <a:defRPr/>
              </a:pPr>
              <a:r>
                <a:rPr lang="en-US" sz="1400" b="1" dirty="0" smtClean="0">
                  <a:solidFill>
                    <a:srgbClr val="FFFF00"/>
                  </a:solidFill>
                  <a:latin typeface="Arial"/>
                  <a:ea typeface="Times New Roman"/>
                </a:rPr>
                <a:t>Assertive</a:t>
              </a:r>
            </a:p>
            <a:p>
              <a:pPr algn="ctr">
                <a:spcAft>
                  <a:spcPts val="0"/>
                </a:spcAft>
                <a:defRPr/>
              </a:pPr>
              <a:r>
                <a:rPr lang="en-US" sz="1400" b="1" dirty="0" smtClean="0">
                  <a:solidFill>
                    <a:srgbClr val="FFFF00"/>
                  </a:solidFill>
                  <a:latin typeface="Arial"/>
                  <a:ea typeface="Times New Roman"/>
                </a:rPr>
                <a:t>Review</a:t>
              </a:r>
            </a:p>
            <a:p>
              <a:pPr algn="ctr">
                <a:spcAft>
                  <a:spcPts val="0"/>
                </a:spcAft>
                <a:defRPr/>
              </a:pPr>
              <a:endParaRPr lang="en-GB" sz="1800" b="1" dirty="0">
                <a:solidFill>
                  <a:srgbClr val="FFFF00"/>
                </a:solidFill>
                <a:latin typeface="Times New Roman"/>
                <a:ea typeface="Times New Roman"/>
              </a:endParaRPr>
            </a:p>
          </p:txBody>
        </p:sp>
        <p:sp>
          <p:nvSpPr>
            <p:cNvPr id="23" name="Freeform 22"/>
            <p:cNvSpPr>
              <a:spLocks noChangeAspect="1"/>
            </p:cNvSpPr>
            <p:nvPr/>
          </p:nvSpPr>
          <p:spPr bwMode="auto">
            <a:xfrm>
              <a:off x="2672522" y="1630745"/>
              <a:ext cx="966718" cy="1329110"/>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chemeClr val="accent1">
                <a:lumMod val="75000"/>
              </a:schemeClr>
            </a:solidFill>
            <a:ln w="28575">
              <a:solidFill>
                <a:schemeClr val="tx1">
                  <a:lumMod val="50000"/>
                  <a:lumOff val="50000"/>
                </a:schemeClr>
              </a:solidFill>
              <a:prstDash val="solid"/>
              <a:round/>
              <a:headEnd/>
              <a:tailEnd/>
            </a:ln>
          </p:spPr>
          <p:txBody>
            <a:bodyPr lIns="72000" tIns="72000" rIns="54000" bIns="72000" anchor="b"/>
            <a:lstStyle/>
            <a:p>
              <a:pPr algn="r">
                <a:spcAft>
                  <a:spcPts val="0"/>
                </a:spcAft>
                <a:defRPr/>
              </a:pPr>
              <a:r>
                <a:rPr lang="en-GB" sz="1400" b="1" dirty="0" smtClean="0">
                  <a:solidFill>
                    <a:srgbClr val="FFFF00"/>
                  </a:solidFill>
                  <a:latin typeface="Arial" pitchFamily="34" charset="0"/>
                  <a:ea typeface="Times New Roman"/>
                  <a:cs typeface="Arial" pitchFamily="34" charset="0"/>
                </a:rPr>
                <a:t>Transitions</a:t>
              </a:r>
            </a:p>
            <a:p>
              <a:pPr algn="just">
                <a:spcAft>
                  <a:spcPts val="0"/>
                </a:spcAft>
                <a:defRPr/>
              </a:pPr>
              <a:r>
                <a:rPr lang="en-GB" sz="1400" b="1" dirty="0" smtClean="0">
                  <a:solidFill>
                    <a:srgbClr val="FFFF00"/>
                  </a:solidFill>
                  <a:latin typeface="Arial" pitchFamily="34" charset="0"/>
                  <a:ea typeface="Times New Roman"/>
                  <a:cs typeface="Arial" pitchFamily="34" charset="0"/>
                </a:rPr>
                <a:t>COP    </a:t>
              </a:r>
            </a:p>
            <a:p>
              <a:pPr algn="r">
                <a:spcAft>
                  <a:spcPts val="0"/>
                </a:spcAft>
                <a:defRPr/>
              </a:pPr>
              <a:r>
                <a:rPr lang="en-GB" sz="1400" b="1" dirty="0" smtClean="0">
                  <a:solidFill>
                    <a:srgbClr val="FFFF00"/>
                  </a:solidFill>
                  <a:latin typeface="Arial" pitchFamily="34" charset="0"/>
                  <a:ea typeface="Times New Roman"/>
                  <a:cs typeface="Arial" pitchFamily="34" charset="0"/>
                </a:rPr>
                <a:t>Appointees</a:t>
              </a:r>
              <a:endParaRPr lang="en-GB" sz="1400" b="1" dirty="0">
                <a:solidFill>
                  <a:srgbClr val="FFFF00"/>
                </a:solidFill>
                <a:latin typeface="Arial" pitchFamily="34" charset="0"/>
                <a:ea typeface="Times New Roman"/>
                <a:cs typeface="Arial" pitchFamily="34" charset="0"/>
              </a:endParaRPr>
            </a:p>
          </p:txBody>
        </p:sp>
      </p:grpSp>
      <p:grpSp>
        <p:nvGrpSpPr>
          <p:cNvPr id="10" name="Group 20"/>
          <p:cNvGrpSpPr>
            <a:grpSpLocks/>
          </p:cNvGrpSpPr>
          <p:nvPr/>
        </p:nvGrpSpPr>
        <p:grpSpPr bwMode="auto">
          <a:xfrm>
            <a:off x="5796136" y="2420888"/>
            <a:ext cx="2808312" cy="2952328"/>
            <a:chOff x="1573639" y="689292"/>
            <a:chExt cx="2070931" cy="2270563"/>
          </a:xfrm>
        </p:grpSpPr>
        <p:sp>
          <p:nvSpPr>
            <p:cNvPr id="25" name="Freeform 24"/>
            <p:cNvSpPr>
              <a:spLocks noChangeAspect="1"/>
            </p:cNvSpPr>
            <p:nvPr/>
          </p:nvSpPr>
          <p:spPr bwMode="auto">
            <a:xfrm>
              <a:off x="1573639" y="689292"/>
              <a:ext cx="1156441" cy="135638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chemeClr val="accent1">
                <a:lumMod val="75000"/>
              </a:schemeClr>
            </a:solidFill>
            <a:ln w="28575">
              <a:solidFill>
                <a:schemeClr val="tx1">
                  <a:lumMod val="50000"/>
                  <a:lumOff val="50000"/>
                </a:schemeClr>
              </a:solidFill>
              <a:prstDash val="solid"/>
              <a:round/>
              <a:headEnd/>
              <a:tailEnd/>
            </a:ln>
          </p:spPr>
          <p:txBody>
            <a:bodyPr lIns="54000" tIns="54000" rIns="72000" bIns="72000"/>
            <a:lstStyle/>
            <a:p>
              <a:pPr>
                <a:spcAft>
                  <a:spcPts val="0"/>
                </a:spcAft>
                <a:defRPr/>
              </a:pPr>
              <a:r>
                <a:rPr lang="en-GB" b="1" dirty="0" smtClean="0">
                  <a:solidFill>
                    <a:srgbClr val="FFFF00"/>
                  </a:solidFill>
                  <a:latin typeface="Arial" pitchFamily="34" charset="0"/>
                  <a:ea typeface="Times New Roman"/>
                  <a:cs typeface="Arial" pitchFamily="34" charset="0"/>
                </a:rPr>
                <a:t>Strategically</a:t>
              </a:r>
            </a:p>
            <a:p>
              <a:pPr>
                <a:spcAft>
                  <a:spcPts val="0"/>
                </a:spcAft>
                <a:defRPr/>
              </a:pPr>
              <a:r>
                <a:rPr lang="en-GB" sz="1800" b="1" dirty="0" smtClean="0">
                  <a:solidFill>
                    <a:srgbClr val="FFFF00"/>
                  </a:solidFill>
                  <a:latin typeface="Arial" pitchFamily="34" charset="0"/>
                  <a:ea typeface="Times New Roman"/>
                  <a:cs typeface="Arial" pitchFamily="34" charset="0"/>
                </a:rPr>
                <a:t>Commission</a:t>
              </a:r>
            </a:p>
            <a:p>
              <a:pPr>
                <a:spcAft>
                  <a:spcPts val="0"/>
                </a:spcAft>
                <a:defRPr/>
              </a:pPr>
              <a:r>
                <a:rPr lang="en-GB" b="1" dirty="0" smtClean="0">
                  <a:solidFill>
                    <a:srgbClr val="FFFF00"/>
                  </a:solidFill>
                  <a:latin typeface="Arial" pitchFamily="34" charset="0"/>
                  <a:ea typeface="Times New Roman"/>
                  <a:cs typeface="Arial" pitchFamily="34" charset="0"/>
                </a:rPr>
                <a:t>For </a:t>
              </a:r>
            </a:p>
            <a:p>
              <a:pPr>
                <a:spcAft>
                  <a:spcPts val="0"/>
                </a:spcAft>
                <a:defRPr/>
              </a:pPr>
              <a:r>
                <a:rPr lang="en-GB" sz="1800" b="1" dirty="0" smtClean="0">
                  <a:solidFill>
                    <a:srgbClr val="FFFF00"/>
                  </a:solidFill>
                  <a:latin typeface="Arial" pitchFamily="34" charset="0"/>
                  <a:ea typeface="Times New Roman"/>
                  <a:cs typeface="Arial" pitchFamily="34" charset="0"/>
                </a:rPr>
                <a:t>Outcomes</a:t>
              </a:r>
              <a:endParaRPr lang="en-GB" sz="1800" b="1" dirty="0">
                <a:solidFill>
                  <a:srgbClr val="FFFF00"/>
                </a:solidFill>
                <a:latin typeface="Arial" pitchFamily="34" charset="0"/>
                <a:ea typeface="Times New Roman"/>
                <a:cs typeface="Arial" pitchFamily="34" charset="0"/>
              </a:endParaRPr>
            </a:p>
          </p:txBody>
        </p:sp>
        <p:sp>
          <p:nvSpPr>
            <p:cNvPr id="26" name="Freeform 25"/>
            <p:cNvSpPr>
              <a:spLocks noChangeAspect="1"/>
            </p:cNvSpPr>
            <p:nvPr/>
          </p:nvSpPr>
          <p:spPr bwMode="auto">
            <a:xfrm>
              <a:off x="1573639" y="1827025"/>
              <a:ext cx="1397318" cy="1132829"/>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chemeClr val="tx2">
                <a:lumMod val="75000"/>
              </a:schemeClr>
            </a:solidFill>
            <a:ln w="28575">
              <a:solidFill>
                <a:schemeClr val="tx1">
                  <a:lumMod val="50000"/>
                  <a:lumOff val="50000"/>
                </a:schemeClr>
              </a:solidFill>
              <a:prstDash val="solid"/>
              <a:round/>
              <a:headEnd/>
              <a:tailEnd/>
            </a:ln>
          </p:spPr>
          <p:txBody>
            <a:bodyPr lIns="54000" tIns="72000" rIns="72000" bIns="72000" anchor="b"/>
            <a:lstStyle/>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endParaRPr lang="en-US" sz="1400" dirty="0">
                <a:solidFill>
                  <a:srgbClr val="000000"/>
                </a:solidFill>
                <a:latin typeface="Arial"/>
                <a:ea typeface="Times New Roman"/>
              </a:endParaRPr>
            </a:p>
            <a:p>
              <a:pPr>
                <a:spcAft>
                  <a:spcPts val="0"/>
                </a:spcAft>
                <a:defRPr/>
              </a:pPr>
              <a:r>
                <a:rPr lang="en-GB" sz="1600" b="1" dirty="0" smtClean="0">
                  <a:solidFill>
                    <a:srgbClr val="FFFF00"/>
                  </a:solidFill>
                  <a:latin typeface="Arial" pitchFamily="34" charset="0"/>
                  <a:ea typeface="Times New Roman"/>
                  <a:cs typeface="Arial" pitchFamily="34" charset="0"/>
                </a:rPr>
                <a:t>Transparent </a:t>
              </a:r>
            </a:p>
            <a:p>
              <a:pPr>
                <a:spcAft>
                  <a:spcPts val="0"/>
                </a:spcAft>
                <a:defRPr/>
              </a:pPr>
              <a:r>
                <a:rPr lang="en-GB" sz="1600" b="1" dirty="0" smtClean="0">
                  <a:solidFill>
                    <a:srgbClr val="FFFF00"/>
                  </a:solidFill>
                  <a:latin typeface="Arial" pitchFamily="34" charset="0"/>
                  <a:ea typeface="Times New Roman"/>
                  <a:cs typeface="Arial" pitchFamily="34" charset="0"/>
                </a:rPr>
                <a:t>and </a:t>
              </a:r>
            </a:p>
            <a:p>
              <a:pPr>
                <a:spcAft>
                  <a:spcPts val="0"/>
                </a:spcAft>
                <a:defRPr/>
              </a:pPr>
              <a:r>
                <a:rPr lang="en-GB" sz="1600" b="1" dirty="0" smtClean="0">
                  <a:solidFill>
                    <a:srgbClr val="FFFF00"/>
                  </a:solidFill>
                  <a:latin typeface="Arial" pitchFamily="34" charset="0"/>
                  <a:ea typeface="Times New Roman"/>
                  <a:cs typeface="Arial" pitchFamily="34" charset="0"/>
                </a:rPr>
                <a:t>systematic</a:t>
              </a:r>
            </a:p>
            <a:p>
              <a:pPr>
                <a:spcAft>
                  <a:spcPts val="0"/>
                </a:spcAft>
                <a:defRPr/>
              </a:pPr>
              <a:r>
                <a:rPr lang="en-GB" sz="1600" b="1" dirty="0" smtClean="0">
                  <a:solidFill>
                    <a:srgbClr val="FFFF00"/>
                  </a:solidFill>
                  <a:latin typeface="Arial" pitchFamily="34" charset="0"/>
                  <a:ea typeface="Times New Roman"/>
                  <a:cs typeface="Arial" pitchFamily="34" charset="0"/>
                </a:rPr>
                <a:t>brokerage</a:t>
              </a:r>
            </a:p>
          </p:txBody>
        </p:sp>
        <p:sp>
          <p:nvSpPr>
            <p:cNvPr id="27" name="Freeform 26"/>
            <p:cNvSpPr>
              <a:spLocks noChangeAspect="1"/>
            </p:cNvSpPr>
            <p:nvPr/>
          </p:nvSpPr>
          <p:spPr bwMode="auto">
            <a:xfrm>
              <a:off x="2490263" y="689292"/>
              <a:ext cx="1154307" cy="116297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chemeClr val="tx2">
                <a:lumMod val="75000"/>
              </a:schemeClr>
            </a:solidFill>
            <a:ln w="28575">
              <a:solidFill>
                <a:schemeClr val="tx1">
                  <a:lumMod val="50000"/>
                  <a:lumOff val="50000"/>
                </a:schemeClr>
              </a:solidFill>
              <a:prstDash val="solid"/>
              <a:round/>
              <a:headEnd/>
              <a:tailEnd/>
            </a:ln>
          </p:spPr>
          <p:txBody>
            <a:bodyPr lIns="72000" tIns="54000" rIns="54000" bIns="72000"/>
            <a:lstStyle/>
            <a:p>
              <a:pPr algn="r">
                <a:spcAft>
                  <a:spcPts val="0"/>
                </a:spcAft>
                <a:defRPr/>
              </a:pPr>
              <a:r>
                <a:rPr lang="en-GB" dirty="0" smtClean="0">
                  <a:solidFill>
                    <a:srgbClr val="FFFF00"/>
                  </a:solidFill>
                  <a:latin typeface="Arial" pitchFamily="34" charset="0"/>
                  <a:ea typeface="Times New Roman"/>
                  <a:cs typeface="Arial" pitchFamily="34" charset="0"/>
                </a:rPr>
                <a:t>    </a:t>
              </a:r>
              <a:r>
                <a:rPr lang="en-GB" sz="1400" b="1" dirty="0" smtClean="0">
                  <a:solidFill>
                    <a:srgbClr val="FFFF00"/>
                  </a:solidFill>
                  <a:latin typeface="Arial" pitchFamily="34" charset="0"/>
                  <a:ea typeface="Times New Roman"/>
                  <a:cs typeface="Arial" pitchFamily="34" charset="0"/>
                </a:rPr>
                <a:t>Operationally Commission</a:t>
              </a:r>
            </a:p>
          </p:txBody>
        </p:sp>
        <p:sp>
          <p:nvSpPr>
            <p:cNvPr id="28" name="Freeform 27"/>
            <p:cNvSpPr>
              <a:spLocks noChangeAspect="1"/>
            </p:cNvSpPr>
            <p:nvPr/>
          </p:nvSpPr>
          <p:spPr bwMode="auto">
            <a:xfrm>
              <a:off x="2672522" y="1630745"/>
              <a:ext cx="966718" cy="1329110"/>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chemeClr val="accent1">
                <a:lumMod val="75000"/>
              </a:schemeClr>
            </a:solidFill>
            <a:ln w="28575">
              <a:solidFill>
                <a:schemeClr val="tx1">
                  <a:lumMod val="50000"/>
                  <a:lumOff val="50000"/>
                </a:schemeClr>
              </a:solidFill>
              <a:prstDash val="solid"/>
              <a:round/>
              <a:headEnd/>
              <a:tailEnd/>
            </a:ln>
          </p:spPr>
          <p:txBody>
            <a:bodyPr lIns="72000" tIns="72000" rIns="54000" bIns="72000" anchor="b"/>
            <a:lstStyle/>
            <a:p>
              <a:pPr algn="ctr">
                <a:spcAft>
                  <a:spcPts val="0"/>
                </a:spcAft>
                <a:defRPr/>
              </a:pPr>
              <a:endParaRPr lang="en-GB" sz="1400" dirty="0" smtClean="0">
                <a:solidFill>
                  <a:srgbClr val="FFFF00"/>
                </a:solidFill>
                <a:latin typeface="Arial" pitchFamily="34" charset="0"/>
                <a:ea typeface="Times New Roman"/>
                <a:cs typeface="Arial" pitchFamily="34" charset="0"/>
              </a:endParaRPr>
            </a:p>
            <a:p>
              <a:pPr algn="ctr">
                <a:spcAft>
                  <a:spcPts val="0"/>
                </a:spcAft>
                <a:defRPr/>
              </a:pPr>
              <a:endParaRPr lang="en-GB" sz="1400" dirty="0" smtClean="0">
                <a:solidFill>
                  <a:srgbClr val="FFFF00"/>
                </a:solidFill>
                <a:latin typeface="Arial" pitchFamily="34" charset="0"/>
                <a:ea typeface="Times New Roman"/>
                <a:cs typeface="Arial" pitchFamily="34" charset="0"/>
              </a:endParaRPr>
            </a:p>
            <a:p>
              <a:pPr algn="ctr">
                <a:spcAft>
                  <a:spcPts val="0"/>
                </a:spcAft>
                <a:defRPr/>
              </a:pPr>
              <a:endParaRPr lang="en-GB" sz="1400" dirty="0" smtClean="0">
                <a:solidFill>
                  <a:srgbClr val="FFFF00"/>
                </a:solidFill>
                <a:latin typeface="Arial" pitchFamily="34" charset="0"/>
                <a:ea typeface="Times New Roman"/>
                <a:cs typeface="Arial" pitchFamily="34" charset="0"/>
              </a:endParaRPr>
            </a:p>
            <a:p>
              <a:pPr algn="ctr">
                <a:spcAft>
                  <a:spcPts val="0"/>
                </a:spcAft>
                <a:defRPr/>
              </a:pPr>
              <a:r>
                <a:rPr lang="en-GB" sz="1400" b="1" dirty="0" smtClean="0">
                  <a:solidFill>
                    <a:srgbClr val="FFFF00"/>
                  </a:solidFill>
                  <a:latin typeface="Arial" pitchFamily="34" charset="0"/>
                  <a:ea typeface="Times New Roman"/>
                  <a:cs typeface="Arial" pitchFamily="34" charset="0"/>
                </a:rPr>
                <a:t>Robust Market Shaping </a:t>
              </a:r>
              <a:endParaRPr lang="en-GB" sz="1400" b="1" dirty="0">
                <a:solidFill>
                  <a:srgbClr val="FFFF00"/>
                </a:solidFill>
                <a:latin typeface="Arial" pitchFamily="34" charset="0"/>
                <a:ea typeface="Times New Roman"/>
                <a:cs typeface="Arial" pitchFamily="34" charset="0"/>
              </a:endParaRPr>
            </a:p>
          </p:txBody>
        </p:sp>
      </p:grpSp>
      <p:sp>
        <p:nvSpPr>
          <p:cNvPr id="33" name="TextBox 32"/>
          <p:cNvSpPr txBox="1"/>
          <p:nvPr/>
        </p:nvSpPr>
        <p:spPr>
          <a:xfrm>
            <a:off x="2555776" y="5445224"/>
            <a:ext cx="3240360" cy="369332"/>
          </a:xfrm>
          <a:prstGeom prst="rect">
            <a:avLst/>
          </a:prstGeom>
          <a:solidFill>
            <a:schemeClr val="tx2">
              <a:lumMod val="60000"/>
              <a:lumOff val="40000"/>
            </a:schemeClr>
          </a:solidFill>
        </p:spPr>
        <p:txBody>
          <a:bodyPr wrap="square" rtlCol="0">
            <a:spAutoFit/>
          </a:bodyPr>
          <a:lstStyle/>
          <a:p>
            <a:r>
              <a:rPr lang="en-GB" b="1" dirty="0" smtClean="0">
                <a:solidFill>
                  <a:srgbClr val="FFFF00"/>
                </a:solidFill>
              </a:rPr>
              <a:t>Making Safeguarding Personal</a:t>
            </a:r>
            <a:endParaRPr lang="en-GB" b="1"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Straight Arrow Connector 116"/>
          <p:cNvCxnSpPr>
            <a:endCxn id="20" idx="1"/>
          </p:cNvCxnSpPr>
          <p:nvPr/>
        </p:nvCxnSpPr>
        <p:spPr>
          <a:xfrm>
            <a:off x="2051050" y="1484313"/>
            <a:ext cx="4968875" cy="828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1" idx="3"/>
          </p:cNvCxnSpPr>
          <p:nvPr/>
        </p:nvCxnSpPr>
        <p:spPr>
          <a:xfrm>
            <a:off x="2051050" y="3321050"/>
            <a:ext cx="4968875" cy="107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Down Arrow 59"/>
          <p:cNvSpPr/>
          <p:nvPr/>
        </p:nvSpPr>
        <p:spPr>
          <a:xfrm>
            <a:off x="7667625" y="1773238"/>
            <a:ext cx="360363" cy="3095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9" name="Freeform 58"/>
          <p:cNvSpPr/>
          <p:nvPr/>
        </p:nvSpPr>
        <p:spPr>
          <a:xfrm>
            <a:off x="1509713" y="571500"/>
            <a:ext cx="7477125" cy="2768600"/>
          </a:xfrm>
          <a:custGeom>
            <a:avLst/>
            <a:gdLst>
              <a:gd name="connsiteX0" fmla="*/ 0 w 7476781"/>
              <a:gd name="connsiteY0" fmla="*/ 211157 h 2768906"/>
              <a:gd name="connsiteX1" fmla="*/ 5971142 w 7476781"/>
              <a:gd name="connsiteY1" fmla="*/ 365393 h 2768906"/>
              <a:gd name="connsiteX2" fmla="*/ 4968607 w 7476781"/>
              <a:gd name="connsiteY2" fmla="*/ 2403513 h 2768906"/>
              <a:gd name="connsiteX3" fmla="*/ 5585552 w 7476781"/>
              <a:gd name="connsiteY3" fmla="*/ 2557749 h 2768906"/>
              <a:gd name="connsiteX4" fmla="*/ 7249099 w 7476781"/>
              <a:gd name="connsiteY4" fmla="*/ 2161142 h 2768906"/>
              <a:gd name="connsiteX5" fmla="*/ 6951643 w 7476781"/>
              <a:gd name="connsiteY5" fmla="*/ 773017 h 2768906"/>
              <a:gd name="connsiteX6" fmla="*/ 6907576 w 7476781"/>
              <a:gd name="connsiteY6" fmla="*/ 629798 h 276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781" h="2768906">
                <a:moveTo>
                  <a:pt x="0" y="211157"/>
                </a:moveTo>
                <a:cubicBezTo>
                  <a:pt x="2571520" y="105578"/>
                  <a:pt x="5143041" y="0"/>
                  <a:pt x="5971142" y="365393"/>
                </a:cubicBezTo>
                <a:cubicBezTo>
                  <a:pt x="6799243" y="730786"/>
                  <a:pt x="5032872" y="2038120"/>
                  <a:pt x="4968607" y="2403513"/>
                </a:cubicBezTo>
                <a:cubicBezTo>
                  <a:pt x="4904342" y="2768906"/>
                  <a:pt x="5205470" y="2598144"/>
                  <a:pt x="5585552" y="2557749"/>
                </a:cubicBezTo>
                <a:cubicBezTo>
                  <a:pt x="5965634" y="2517354"/>
                  <a:pt x="7021417" y="2458597"/>
                  <a:pt x="7249099" y="2161142"/>
                </a:cubicBezTo>
                <a:cubicBezTo>
                  <a:pt x="7476781" y="1863687"/>
                  <a:pt x="7008563" y="1028241"/>
                  <a:pt x="6951643" y="773017"/>
                </a:cubicBezTo>
                <a:cubicBezTo>
                  <a:pt x="6894723" y="517793"/>
                  <a:pt x="6901149" y="573795"/>
                  <a:pt x="6907576" y="629798"/>
                </a:cubicBezTo>
              </a:path>
            </a:pathLst>
          </a:cu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53" name="Freeform 52"/>
          <p:cNvSpPr/>
          <p:nvPr/>
        </p:nvSpPr>
        <p:spPr>
          <a:xfrm>
            <a:off x="2071688" y="1028700"/>
            <a:ext cx="5516562" cy="2532063"/>
          </a:xfrm>
          <a:custGeom>
            <a:avLst/>
            <a:gdLst>
              <a:gd name="connsiteX0" fmla="*/ 0 w 5517614"/>
              <a:gd name="connsiteY0" fmla="*/ 150564 h 2532043"/>
              <a:gd name="connsiteX1" fmla="*/ 4968607 w 5517614"/>
              <a:gd name="connsiteY1" fmla="*/ 392935 h 2532043"/>
              <a:gd name="connsiteX2" fmla="*/ 3294043 w 5517614"/>
              <a:gd name="connsiteY2" fmla="*/ 2508173 h 2532043"/>
              <a:gd name="connsiteX3" fmla="*/ 4957590 w 5517614"/>
              <a:gd name="connsiteY3" fmla="*/ 249716 h 2532043"/>
              <a:gd name="connsiteX4" fmla="*/ 4957590 w 5517614"/>
              <a:gd name="connsiteY4" fmla="*/ 249716 h 2532043"/>
              <a:gd name="connsiteX5" fmla="*/ 4902506 w 5517614"/>
              <a:gd name="connsiteY5" fmla="*/ 282766 h 253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7614" h="2532043">
                <a:moveTo>
                  <a:pt x="0" y="150564"/>
                </a:moveTo>
                <a:cubicBezTo>
                  <a:pt x="2209800" y="75282"/>
                  <a:pt x="4419600" y="0"/>
                  <a:pt x="4968607" y="392935"/>
                </a:cubicBezTo>
                <a:cubicBezTo>
                  <a:pt x="5517614" y="785870"/>
                  <a:pt x="3295879" y="2532043"/>
                  <a:pt x="3294043" y="2508173"/>
                </a:cubicBezTo>
                <a:cubicBezTo>
                  <a:pt x="3292207" y="2484303"/>
                  <a:pt x="4957590" y="249716"/>
                  <a:pt x="4957590" y="249716"/>
                </a:cubicBezTo>
                <a:lnTo>
                  <a:pt x="4957590" y="249716"/>
                </a:lnTo>
                <a:lnTo>
                  <a:pt x="4902506" y="28276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32" name="Straight Arrow Connector 31"/>
          <p:cNvCxnSpPr/>
          <p:nvPr/>
        </p:nvCxnSpPr>
        <p:spPr>
          <a:xfrm>
            <a:off x="2051050" y="1484313"/>
            <a:ext cx="4968875" cy="1368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3"/>
          </p:cNvCxnSpPr>
          <p:nvPr/>
        </p:nvCxnSpPr>
        <p:spPr>
          <a:xfrm flipV="1">
            <a:off x="2051050" y="1196975"/>
            <a:ext cx="4968875"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95288" y="188913"/>
            <a:ext cx="8280400" cy="50323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t>Data Flows As At December 2014</a:t>
            </a:r>
          </a:p>
        </p:txBody>
      </p:sp>
      <p:sp>
        <p:nvSpPr>
          <p:cNvPr id="8" name="Rectangle 7"/>
          <p:cNvSpPr/>
          <p:nvPr/>
        </p:nvSpPr>
        <p:spPr>
          <a:xfrm>
            <a:off x="611188" y="836613"/>
            <a:ext cx="1439862" cy="10080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000" b="1" dirty="0"/>
              <a:t>Initial Referral Team</a:t>
            </a:r>
          </a:p>
          <a:p>
            <a:pPr algn="ctr">
              <a:defRPr/>
            </a:pPr>
            <a:r>
              <a:rPr lang="en-GB" sz="1000" dirty="0"/>
              <a:t>3435 calls</a:t>
            </a:r>
          </a:p>
          <a:p>
            <a:pPr algn="ctr">
              <a:defRPr/>
            </a:pPr>
            <a:r>
              <a:rPr lang="en-GB" sz="1000" dirty="0"/>
              <a:t>687 signposted</a:t>
            </a:r>
          </a:p>
          <a:p>
            <a:pPr algn="ctr">
              <a:defRPr/>
            </a:pPr>
            <a:r>
              <a:rPr lang="en-GB" sz="1000" dirty="0"/>
              <a:t>1776 calls transfer</a:t>
            </a:r>
          </a:p>
          <a:p>
            <a:pPr algn="ctr">
              <a:defRPr/>
            </a:pPr>
            <a:r>
              <a:rPr lang="en-GB" sz="1000" dirty="0"/>
              <a:t>602 referrals </a:t>
            </a:r>
          </a:p>
          <a:p>
            <a:pPr algn="ctr">
              <a:defRPr/>
            </a:pPr>
            <a:endParaRPr lang="en-GB" sz="1200" dirty="0"/>
          </a:p>
        </p:txBody>
      </p:sp>
      <p:sp>
        <p:nvSpPr>
          <p:cNvPr id="10" name="Rectangle 9"/>
          <p:cNvSpPr/>
          <p:nvPr/>
        </p:nvSpPr>
        <p:spPr>
          <a:xfrm>
            <a:off x="611188" y="1916113"/>
            <a:ext cx="1439862" cy="9366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000" b="1" dirty="0"/>
              <a:t>Community Alarms</a:t>
            </a:r>
          </a:p>
          <a:p>
            <a:pPr algn="ctr">
              <a:defRPr/>
            </a:pPr>
            <a:r>
              <a:rPr lang="en-GB" sz="1000" dirty="0"/>
              <a:t>18821 calls</a:t>
            </a:r>
          </a:p>
          <a:p>
            <a:pPr algn="ctr">
              <a:defRPr/>
            </a:pPr>
            <a:r>
              <a:rPr lang="en-GB" sz="1000" dirty="0"/>
              <a:t>23% outgoing </a:t>
            </a:r>
          </a:p>
          <a:p>
            <a:pPr algn="ctr">
              <a:defRPr/>
            </a:pPr>
            <a:r>
              <a:rPr lang="en-GB" sz="1000" dirty="0"/>
              <a:t>838 Response call outs</a:t>
            </a:r>
          </a:p>
          <a:p>
            <a:pPr algn="ctr">
              <a:defRPr/>
            </a:pPr>
            <a:r>
              <a:rPr lang="en-GB" sz="1000" dirty="0"/>
              <a:t>3075 equipment issues</a:t>
            </a:r>
          </a:p>
          <a:p>
            <a:pPr algn="ctr">
              <a:defRPr/>
            </a:pPr>
            <a:endParaRPr lang="en-GB" sz="1200" dirty="0"/>
          </a:p>
        </p:txBody>
      </p:sp>
      <p:sp>
        <p:nvSpPr>
          <p:cNvPr id="11" name="Rectangle 10"/>
          <p:cNvSpPr/>
          <p:nvPr/>
        </p:nvSpPr>
        <p:spPr>
          <a:xfrm>
            <a:off x="611188" y="2924175"/>
            <a:ext cx="1439862" cy="7921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000" b="1" dirty="0"/>
              <a:t>I D T</a:t>
            </a:r>
          </a:p>
          <a:p>
            <a:pPr algn="ctr">
              <a:defRPr/>
            </a:pPr>
            <a:r>
              <a:rPr lang="en-GB" sz="1000" dirty="0"/>
              <a:t>188 referrals Dec</a:t>
            </a:r>
          </a:p>
          <a:p>
            <a:pPr algn="ctr">
              <a:defRPr/>
            </a:pPr>
            <a:r>
              <a:rPr lang="en-GB" sz="1000" dirty="0"/>
              <a:t>67 redirected to CIC</a:t>
            </a:r>
          </a:p>
          <a:p>
            <a:pPr algn="ctr">
              <a:defRPr/>
            </a:pPr>
            <a:r>
              <a:rPr lang="en-GB" sz="1000" dirty="0"/>
              <a:t>1 redirected to Review</a:t>
            </a:r>
          </a:p>
        </p:txBody>
      </p:sp>
      <p:sp>
        <p:nvSpPr>
          <p:cNvPr id="12" name="Rectangle 11"/>
          <p:cNvSpPr/>
          <p:nvPr/>
        </p:nvSpPr>
        <p:spPr>
          <a:xfrm>
            <a:off x="539750" y="3860800"/>
            <a:ext cx="1511300" cy="10080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000" b="1" dirty="0"/>
              <a:t>Emergency Duty Team </a:t>
            </a:r>
          </a:p>
          <a:p>
            <a:pPr algn="ctr">
              <a:defRPr/>
            </a:pPr>
            <a:r>
              <a:rPr lang="en-GB" sz="1000" dirty="0"/>
              <a:t>23 referrals Dec</a:t>
            </a:r>
          </a:p>
          <a:p>
            <a:pPr algn="ctr">
              <a:defRPr/>
            </a:pPr>
            <a:r>
              <a:rPr lang="en-GB" sz="1000" dirty="0"/>
              <a:t>22 redirected  - NCO; IAT</a:t>
            </a:r>
          </a:p>
          <a:p>
            <a:pPr algn="ctr">
              <a:defRPr/>
            </a:pPr>
            <a:r>
              <a:rPr lang="en-GB" sz="1000" dirty="0"/>
              <a:t>1 signposted </a:t>
            </a:r>
          </a:p>
        </p:txBody>
      </p:sp>
      <p:sp>
        <p:nvSpPr>
          <p:cNvPr id="13" name="Rectangle 12"/>
          <p:cNvSpPr/>
          <p:nvPr/>
        </p:nvSpPr>
        <p:spPr>
          <a:xfrm>
            <a:off x="468313" y="4951413"/>
            <a:ext cx="1571625" cy="9366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000" b="1" dirty="0"/>
              <a:t>ILC</a:t>
            </a:r>
          </a:p>
          <a:p>
            <a:pPr algn="ctr">
              <a:defRPr/>
            </a:pPr>
            <a:r>
              <a:rPr lang="en-GB" sz="1000" dirty="0"/>
              <a:t>51 referrals Dec </a:t>
            </a:r>
          </a:p>
          <a:p>
            <a:pPr algn="ctr">
              <a:defRPr/>
            </a:pPr>
            <a:r>
              <a:rPr lang="en-GB" sz="1000" dirty="0"/>
              <a:t>5 redirected OT</a:t>
            </a:r>
          </a:p>
          <a:p>
            <a:pPr algn="ctr">
              <a:defRPr/>
            </a:pPr>
            <a:r>
              <a:rPr lang="en-GB" sz="1000" dirty="0"/>
              <a:t>89 allocated/awaiting</a:t>
            </a:r>
          </a:p>
          <a:p>
            <a:pPr algn="ctr">
              <a:defRPr/>
            </a:pPr>
            <a:r>
              <a:rPr lang="en-GB" sz="1000" dirty="0"/>
              <a:t>Dec 32 allocated/awaiting</a:t>
            </a:r>
          </a:p>
        </p:txBody>
      </p:sp>
      <p:sp>
        <p:nvSpPr>
          <p:cNvPr id="14" name="Rectangle 13"/>
          <p:cNvSpPr/>
          <p:nvPr/>
        </p:nvSpPr>
        <p:spPr>
          <a:xfrm>
            <a:off x="3563938" y="908050"/>
            <a:ext cx="1800225" cy="86518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000" b="1" dirty="0"/>
              <a:t>CIC</a:t>
            </a:r>
          </a:p>
          <a:p>
            <a:pPr algn="ctr">
              <a:defRPr/>
            </a:pPr>
            <a:r>
              <a:rPr lang="en-GB" sz="1000" dirty="0"/>
              <a:t>207 referrals  (157 people) Dec</a:t>
            </a:r>
          </a:p>
          <a:p>
            <a:pPr algn="ctr">
              <a:defRPr/>
            </a:pPr>
            <a:r>
              <a:rPr lang="en-GB" sz="1000" dirty="0"/>
              <a:t>36 redirected  (OT; NCO)</a:t>
            </a:r>
          </a:p>
          <a:p>
            <a:pPr algn="ctr">
              <a:defRPr/>
            </a:pPr>
            <a:r>
              <a:rPr lang="en-GB" sz="1000" dirty="0"/>
              <a:t>232 Allocated (82 Dec)</a:t>
            </a:r>
          </a:p>
          <a:p>
            <a:pPr algn="ctr">
              <a:defRPr/>
            </a:pPr>
            <a:endParaRPr lang="en-GB" sz="1000" b="1" dirty="0"/>
          </a:p>
        </p:txBody>
      </p:sp>
      <p:sp>
        <p:nvSpPr>
          <p:cNvPr id="15" name="Rectangle 14"/>
          <p:cNvSpPr/>
          <p:nvPr/>
        </p:nvSpPr>
        <p:spPr>
          <a:xfrm>
            <a:off x="3563938" y="1844675"/>
            <a:ext cx="1800225" cy="9366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000" b="1" dirty="0"/>
              <a:t>Bed Based IC</a:t>
            </a:r>
          </a:p>
          <a:p>
            <a:pPr algn="ctr">
              <a:defRPr/>
            </a:pPr>
            <a:r>
              <a:rPr lang="en-GB" sz="1000" dirty="0"/>
              <a:t>47 Admissions</a:t>
            </a:r>
          </a:p>
        </p:txBody>
      </p:sp>
      <p:sp>
        <p:nvSpPr>
          <p:cNvPr id="16" name="Rectangle 15"/>
          <p:cNvSpPr/>
          <p:nvPr/>
        </p:nvSpPr>
        <p:spPr>
          <a:xfrm>
            <a:off x="3563938" y="2924175"/>
            <a:ext cx="1800225" cy="9366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000" b="1" dirty="0"/>
              <a:t>NCO</a:t>
            </a:r>
          </a:p>
          <a:p>
            <a:pPr algn="ctr">
              <a:defRPr/>
            </a:pPr>
            <a:r>
              <a:rPr lang="en-GB" sz="1000" dirty="0"/>
              <a:t>261 referrals  (50%completed)</a:t>
            </a:r>
          </a:p>
          <a:p>
            <a:pPr algn="ctr">
              <a:defRPr/>
            </a:pPr>
            <a:r>
              <a:rPr lang="en-GB" sz="1000" dirty="0"/>
              <a:t>5 redirected  (CIC; IAT)</a:t>
            </a:r>
          </a:p>
          <a:p>
            <a:pPr algn="ctr">
              <a:defRPr/>
            </a:pPr>
            <a:r>
              <a:rPr lang="en-GB" sz="1000" dirty="0"/>
              <a:t>333 allocated waiting</a:t>
            </a:r>
          </a:p>
          <a:p>
            <a:pPr algn="ctr">
              <a:defRPr/>
            </a:pPr>
            <a:r>
              <a:rPr lang="en-GB" sz="1000" dirty="0"/>
              <a:t> Dec 141 allocated/awaiting</a:t>
            </a:r>
          </a:p>
          <a:p>
            <a:pPr algn="ctr">
              <a:defRPr/>
            </a:pPr>
            <a:r>
              <a:rPr lang="en-GB" sz="1000" dirty="0"/>
              <a:t>Dec 115  completed</a:t>
            </a:r>
          </a:p>
        </p:txBody>
      </p:sp>
      <p:sp>
        <p:nvSpPr>
          <p:cNvPr id="17" name="Rectangle 16"/>
          <p:cNvSpPr/>
          <p:nvPr/>
        </p:nvSpPr>
        <p:spPr>
          <a:xfrm>
            <a:off x="3563938" y="4005263"/>
            <a:ext cx="1871662" cy="7921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000" b="1" dirty="0"/>
              <a:t>Sensory Support</a:t>
            </a:r>
          </a:p>
          <a:p>
            <a:pPr algn="ctr">
              <a:defRPr/>
            </a:pPr>
            <a:r>
              <a:rPr lang="en-GB" sz="1000" dirty="0"/>
              <a:t>55 Referrals  Dec</a:t>
            </a:r>
          </a:p>
          <a:p>
            <a:pPr algn="ctr">
              <a:defRPr/>
            </a:pPr>
            <a:r>
              <a:rPr lang="en-GB" sz="1000" dirty="0"/>
              <a:t>14 completed Dec</a:t>
            </a:r>
          </a:p>
          <a:p>
            <a:pPr algn="ctr">
              <a:defRPr/>
            </a:pPr>
            <a:r>
              <a:rPr lang="en-GB" sz="1000" dirty="0"/>
              <a:t>193 allocated</a:t>
            </a:r>
          </a:p>
          <a:p>
            <a:pPr algn="ctr">
              <a:defRPr/>
            </a:pPr>
            <a:r>
              <a:rPr lang="en-GB" sz="1000" dirty="0"/>
              <a:t>42 awaiting</a:t>
            </a:r>
          </a:p>
        </p:txBody>
      </p:sp>
      <p:sp>
        <p:nvSpPr>
          <p:cNvPr id="19" name="Rectangle 18"/>
          <p:cNvSpPr/>
          <p:nvPr/>
        </p:nvSpPr>
        <p:spPr>
          <a:xfrm>
            <a:off x="7019925" y="765175"/>
            <a:ext cx="1439863" cy="10080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000" b="1" dirty="0"/>
              <a:t>Initial Assessment</a:t>
            </a:r>
          </a:p>
          <a:p>
            <a:pPr algn="ctr">
              <a:defRPr/>
            </a:pPr>
            <a:r>
              <a:rPr lang="en-GB" sz="1000" dirty="0"/>
              <a:t>219 Referrals</a:t>
            </a:r>
          </a:p>
          <a:p>
            <a:pPr algn="ctr">
              <a:defRPr/>
            </a:pPr>
            <a:r>
              <a:rPr lang="en-GB" sz="1000" dirty="0"/>
              <a:t>10 Redirected</a:t>
            </a:r>
          </a:p>
          <a:p>
            <a:pPr algn="ctr">
              <a:defRPr/>
            </a:pPr>
            <a:r>
              <a:rPr lang="en-GB" sz="1000" dirty="0"/>
              <a:t>81 Outer borough</a:t>
            </a:r>
          </a:p>
          <a:p>
            <a:pPr algn="ctr">
              <a:defRPr/>
            </a:pPr>
            <a:r>
              <a:rPr lang="en-GB" sz="1000" dirty="0"/>
              <a:t>96 Assessments (re)</a:t>
            </a:r>
          </a:p>
          <a:p>
            <a:pPr algn="ctr">
              <a:defRPr/>
            </a:pPr>
            <a:r>
              <a:rPr lang="en-GB" sz="1000" dirty="0"/>
              <a:t>616 Allocated</a:t>
            </a:r>
          </a:p>
          <a:p>
            <a:pPr algn="ctr">
              <a:defRPr/>
            </a:pPr>
            <a:r>
              <a:rPr lang="en-GB" sz="1000" dirty="0"/>
              <a:t>45 Unallocated</a:t>
            </a:r>
          </a:p>
        </p:txBody>
      </p:sp>
      <p:sp>
        <p:nvSpPr>
          <p:cNvPr id="20" name="Rectangle 19"/>
          <p:cNvSpPr/>
          <p:nvPr/>
        </p:nvSpPr>
        <p:spPr>
          <a:xfrm>
            <a:off x="7019925" y="1916113"/>
            <a:ext cx="1439863" cy="7921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000" b="1" dirty="0"/>
              <a:t>Complex</a:t>
            </a:r>
          </a:p>
          <a:p>
            <a:pPr algn="ctr">
              <a:defRPr/>
            </a:pPr>
            <a:r>
              <a:rPr lang="en-GB" sz="1000" dirty="0"/>
              <a:t>33 Referrals</a:t>
            </a:r>
          </a:p>
          <a:p>
            <a:pPr algn="ctr">
              <a:defRPr/>
            </a:pPr>
            <a:r>
              <a:rPr lang="en-GB" sz="1000" dirty="0"/>
              <a:t>22 allocated/awaiting</a:t>
            </a:r>
          </a:p>
          <a:p>
            <a:pPr algn="ctr">
              <a:defRPr/>
            </a:pPr>
            <a:r>
              <a:rPr lang="en-GB" sz="1000" dirty="0"/>
              <a:t>106 unallocated cases</a:t>
            </a:r>
          </a:p>
        </p:txBody>
      </p:sp>
      <p:sp>
        <p:nvSpPr>
          <p:cNvPr id="21" name="Rectangle 20"/>
          <p:cNvSpPr/>
          <p:nvPr/>
        </p:nvSpPr>
        <p:spPr>
          <a:xfrm>
            <a:off x="7019925" y="2852738"/>
            <a:ext cx="1944688" cy="16557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000" b="1" dirty="0"/>
              <a:t>Review</a:t>
            </a:r>
          </a:p>
          <a:p>
            <a:pPr algn="ctr">
              <a:defRPr/>
            </a:pPr>
            <a:r>
              <a:rPr lang="en-GB" sz="1000" dirty="0"/>
              <a:t>97 Referrals  Dec</a:t>
            </a:r>
          </a:p>
          <a:p>
            <a:pPr algn="ctr">
              <a:defRPr/>
            </a:pPr>
            <a:r>
              <a:rPr lang="en-GB" sz="1000" dirty="0"/>
              <a:t>75 assessments (re) Dec</a:t>
            </a:r>
          </a:p>
          <a:p>
            <a:pPr algn="ctr">
              <a:defRPr/>
            </a:pPr>
            <a:r>
              <a:rPr lang="en-GB" sz="1000" dirty="0"/>
              <a:t>49 unallocated </a:t>
            </a:r>
          </a:p>
          <a:p>
            <a:pPr algn="ctr">
              <a:defRPr/>
            </a:pPr>
            <a:r>
              <a:rPr lang="en-GB" sz="1000" dirty="0"/>
              <a:t>Planned reviews complete 638</a:t>
            </a:r>
          </a:p>
          <a:p>
            <a:pPr algn="ctr">
              <a:defRPr/>
            </a:pPr>
            <a:r>
              <a:rPr lang="en-GB" sz="1000" dirty="0"/>
              <a:t>Planned reviews outstanding 658</a:t>
            </a:r>
          </a:p>
          <a:p>
            <a:pPr algn="ctr">
              <a:defRPr/>
            </a:pPr>
            <a:r>
              <a:rPr lang="en-GB" sz="1000" dirty="0"/>
              <a:t>45% reviews completed out of time</a:t>
            </a:r>
            <a:endParaRPr lang="en-GB" sz="1200" dirty="0"/>
          </a:p>
        </p:txBody>
      </p:sp>
      <p:sp>
        <p:nvSpPr>
          <p:cNvPr id="26" name="Rectangle 25"/>
          <p:cNvSpPr/>
          <p:nvPr/>
        </p:nvSpPr>
        <p:spPr>
          <a:xfrm>
            <a:off x="7053263" y="4868863"/>
            <a:ext cx="1511300" cy="12239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000" b="1" dirty="0"/>
              <a:t>RAP</a:t>
            </a:r>
          </a:p>
          <a:p>
            <a:pPr>
              <a:defRPr/>
            </a:pPr>
            <a:r>
              <a:rPr lang="en-GB" sz="1000" dirty="0"/>
              <a:t>115 Funding Panel  (community)</a:t>
            </a:r>
          </a:p>
          <a:p>
            <a:pPr>
              <a:defRPr/>
            </a:pPr>
            <a:r>
              <a:rPr lang="en-GB" sz="1000" dirty="0"/>
              <a:t>29 Long term placements</a:t>
            </a:r>
          </a:p>
          <a:p>
            <a:pPr>
              <a:defRPr/>
            </a:pPr>
            <a:r>
              <a:rPr lang="en-GB" sz="1000" dirty="0"/>
              <a:t>3 short term</a:t>
            </a:r>
            <a:r>
              <a:rPr lang="en-GB" sz="1200" dirty="0"/>
              <a:t> </a:t>
            </a:r>
          </a:p>
        </p:txBody>
      </p:sp>
      <p:sp>
        <p:nvSpPr>
          <p:cNvPr id="22" name="Rectangle 21"/>
          <p:cNvSpPr/>
          <p:nvPr/>
        </p:nvSpPr>
        <p:spPr>
          <a:xfrm>
            <a:off x="3635375" y="4868863"/>
            <a:ext cx="1800225" cy="9366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000" b="1" dirty="0"/>
              <a:t>OT</a:t>
            </a:r>
          </a:p>
          <a:p>
            <a:pPr algn="ctr">
              <a:defRPr/>
            </a:pPr>
            <a:r>
              <a:rPr lang="en-GB" sz="1000" dirty="0"/>
              <a:t>193 Referrals (10 redirected) ILC) Dec</a:t>
            </a:r>
          </a:p>
          <a:p>
            <a:pPr algn="ctr">
              <a:defRPr/>
            </a:pPr>
            <a:r>
              <a:rPr lang="en-GB" sz="1000" dirty="0"/>
              <a:t>850 Allocated (Dec 36)</a:t>
            </a:r>
          </a:p>
          <a:p>
            <a:pPr algn="ctr">
              <a:defRPr/>
            </a:pPr>
            <a:r>
              <a:rPr lang="en-GB" sz="1000" dirty="0"/>
              <a:t>Dec  132 unallocated</a:t>
            </a:r>
          </a:p>
          <a:p>
            <a:pPr algn="ctr">
              <a:defRPr/>
            </a:pPr>
            <a:endParaRPr lang="en-GB" sz="1000" b="1" dirty="0"/>
          </a:p>
        </p:txBody>
      </p:sp>
      <p:cxnSp>
        <p:nvCxnSpPr>
          <p:cNvPr id="30" name="Straight Arrow Connector 29"/>
          <p:cNvCxnSpPr/>
          <p:nvPr/>
        </p:nvCxnSpPr>
        <p:spPr>
          <a:xfrm>
            <a:off x="1979613" y="1052513"/>
            <a:ext cx="15843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051050" y="1557338"/>
            <a:ext cx="1512888" cy="1511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051050" y="1773238"/>
            <a:ext cx="1584325" cy="3671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979613" y="1628775"/>
            <a:ext cx="1655762" cy="2592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9" idx="1"/>
          </p:cNvCxnSpPr>
          <p:nvPr/>
        </p:nvCxnSpPr>
        <p:spPr>
          <a:xfrm flipH="1">
            <a:off x="5364163" y="1268413"/>
            <a:ext cx="1655762" cy="144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Freeform 57"/>
          <p:cNvSpPr/>
          <p:nvPr/>
        </p:nvSpPr>
        <p:spPr>
          <a:xfrm>
            <a:off x="0" y="549275"/>
            <a:ext cx="7043738" cy="4046538"/>
          </a:xfrm>
          <a:custGeom>
            <a:avLst/>
            <a:gdLst>
              <a:gd name="connsiteX0" fmla="*/ 554516 w 7043451"/>
              <a:gd name="connsiteY0" fmla="*/ 4046863 h 4046863"/>
              <a:gd name="connsiteX1" fmla="*/ 102824 w 7043451"/>
              <a:gd name="connsiteY1" fmla="*/ 620617 h 4046863"/>
              <a:gd name="connsiteX2" fmla="*/ 1171460 w 7043451"/>
              <a:gd name="connsiteY2" fmla="*/ 323162 h 4046863"/>
              <a:gd name="connsiteX3" fmla="*/ 7043451 w 7043451"/>
              <a:gd name="connsiteY3" fmla="*/ 488415 h 4046863"/>
              <a:gd name="connsiteX4" fmla="*/ 7043451 w 7043451"/>
              <a:gd name="connsiteY4" fmla="*/ 488415 h 4046863"/>
              <a:gd name="connsiteX5" fmla="*/ 6977349 w 7043451"/>
              <a:gd name="connsiteY5" fmla="*/ 466381 h 404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3451" h="4046863">
                <a:moveTo>
                  <a:pt x="554516" y="4046863"/>
                </a:moveTo>
                <a:cubicBezTo>
                  <a:pt x="277258" y="2644048"/>
                  <a:pt x="0" y="1241234"/>
                  <a:pt x="102824" y="620617"/>
                </a:cubicBezTo>
                <a:cubicBezTo>
                  <a:pt x="205648" y="0"/>
                  <a:pt x="1171460" y="323162"/>
                  <a:pt x="1171460" y="323162"/>
                </a:cubicBezTo>
                <a:lnTo>
                  <a:pt x="7043451" y="488415"/>
                </a:lnTo>
                <a:lnTo>
                  <a:pt x="7043451" y="488415"/>
                </a:lnTo>
                <a:lnTo>
                  <a:pt x="6977349" y="466381"/>
                </a:lnTo>
              </a:path>
            </a:pathLst>
          </a:custGeom>
          <a:ln>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62" name="Straight Arrow Connector 61"/>
          <p:cNvCxnSpPr>
            <a:stCxn id="13" idx="3"/>
          </p:cNvCxnSpPr>
          <p:nvPr/>
        </p:nvCxnSpPr>
        <p:spPr>
          <a:xfrm flipV="1">
            <a:off x="2039938" y="5300663"/>
            <a:ext cx="1595437" cy="119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1" idx="3"/>
          </p:cNvCxnSpPr>
          <p:nvPr/>
        </p:nvCxnSpPr>
        <p:spPr>
          <a:xfrm flipV="1">
            <a:off x="2051050" y="1557338"/>
            <a:ext cx="1512888" cy="1763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0" name="Curved Right Arrow 79"/>
          <p:cNvSpPr/>
          <p:nvPr/>
        </p:nvSpPr>
        <p:spPr>
          <a:xfrm>
            <a:off x="250825" y="1412875"/>
            <a:ext cx="433388" cy="40322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cxnSp>
        <p:nvCxnSpPr>
          <p:cNvPr id="88" name="Straight Arrow Connector 87"/>
          <p:cNvCxnSpPr/>
          <p:nvPr/>
        </p:nvCxnSpPr>
        <p:spPr>
          <a:xfrm flipV="1">
            <a:off x="2051050" y="3644900"/>
            <a:ext cx="1584325" cy="1008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Freeform 93"/>
          <p:cNvSpPr/>
          <p:nvPr/>
        </p:nvSpPr>
        <p:spPr>
          <a:xfrm>
            <a:off x="2006600" y="1487488"/>
            <a:ext cx="1970088" cy="4483100"/>
          </a:xfrm>
          <a:custGeom>
            <a:avLst/>
            <a:gdLst>
              <a:gd name="connsiteX0" fmla="*/ 64265 w 1970183"/>
              <a:gd name="connsiteY0" fmla="*/ 0 h 4483865"/>
              <a:gd name="connsiteX1" fmla="*/ 1650694 w 1970183"/>
              <a:gd name="connsiteY1" fmla="*/ 3844887 h 4483865"/>
              <a:gd name="connsiteX2" fmla="*/ 9181 w 1970183"/>
              <a:gd name="connsiteY2" fmla="*/ 3833870 h 4483865"/>
              <a:gd name="connsiteX3" fmla="*/ 1705778 w 1970183"/>
              <a:gd name="connsiteY3" fmla="*/ 3745735 h 4483865"/>
              <a:gd name="connsiteX4" fmla="*/ 1595610 w 1970183"/>
              <a:gd name="connsiteY4" fmla="*/ 3778786 h 4483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183" h="4483865">
                <a:moveTo>
                  <a:pt x="64265" y="0"/>
                </a:moveTo>
                <a:cubicBezTo>
                  <a:pt x="862070" y="1602954"/>
                  <a:pt x="1659875" y="3205909"/>
                  <a:pt x="1650694" y="3844887"/>
                </a:cubicBezTo>
                <a:cubicBezTo>
                  <a:pt x="1641513" y="4483865"/>
                  <a:pt x="0" y="3850395"/>
                  <a:pt x="9181" y="3833870"/>
                </a:cubicBezTo>
                <a:cubicBezTo>
                  <a:pt x="18362" y="3817345"/>
                  <a:pt x="1441373" y="3754916"/>
                  <a:pt x="1705778" y="3745735"/>
                </a:cubicBezTo>
                <a:cubicBezTo>
                  <a:pt x="1970183" y="3736554"/>
                  <a:pt x="1782896" y="3757670"/>
                  <a:pt x="1595610" y="37787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97" name="Freeform 96"/>
          <p:cNvSpPr/>
          <p:nvPr/>
        </p:nvSpPr>
        <p:spPr>
          <a:xfrm>
            <a:off x="5073650" y="3038475"/>
            <a:ext cx="1979613" cy="593725"/>
          </a:xfrm>
          <a:custGeom>
            <a:avLst/>
            <a:gdLst>
              <a:gd name="connsiteX0" fmla="*/ 258896 w 1979363"/>
              <a:gd name="connsiteY0" fmla="*/ 112004 h 593074"/>
              <a:gd name="connsiteX1" fmla="*/ 1977527 w 1979363"/>
              <a:gd name="connsiteY1" fmla="*/ 67937 h 593074"/>
              <a:gd name="connsiteX2" fmla="*/ 269913 w 1979363"/>
              <a:gd name="connsiteY2" fmla="*/ 519628 h 593074"/>
              <a:gd name="connsiteX3" fmla="*/ 358048 w 1979363"/>
              <a:gd name="connsiteY3" fmla="*/ 508611 h 593074"/>
            </a:gdLst>
            <a:ahLst/>
            <a:cxnLst>
              <a:cxn ang="0">
                <a:pos x="connsiteX0" y="connsiteY0"/>
              </a:cxn>
              <a:cxn ang="0">
                <a:pos x="connsiteX1" y="connsiteY1"/>
              </a:cxn>
              <a:cxn ang="0">
                <a:pos x="connsiteX2" y="connsiteY2"/>
              </a:cxn>
              <a:cxn ang="0">
                <a:pos x="connsiteX3" y="connsiteY3"/>
              </a:cxn>
            </a:cxnLst>
            <a:rect l="l" t="t" r="r" b="b"/>
            <a:pathLst>
              <a:path w="1979363" h="593074">
                <a:moveTo>
                  <a:pt x="258896" y="112004"/>
                </a:moveTo>
                <a:cubicBezTo>
                  <a:pt x="1117293" y="56002"/>
                  <a:pt x="1975691" y="0"/>
                  <a:pt x="1977527" y="67937"/>
                </a:cubicBezTo>
                <a:cubicBezTo>
                  <a:pt x="1979363" y="135874"/>
                  <a:pt x="539826" y="446182"/>
                  <a:pt x="269913" y="519628"/>
                </a:cubicBezTo>
                <a:cubicBezTo>
                  <a:pt x="0" y="593074"/>
                  <a:pt x="179024" y="550842"/>
                  <a:pt x="358048" y="508611"/>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99" name="Straight Arrow Connector 98"/>
          <p:cNvCxnSpPr/>
          <p:nvPr/>
        </p:nvCxnSpPr>
        <p:spPr>
          <a:xfrm flipH="1">
            <a:off x="5364163" y="1557338"/>
            <a:ext cx="1655762" cy="1439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Curved Right Arrow 99"/>
          <p:cNvSpPr/>
          <p:nvPr/>
        </p:nvSpPr>
        <p:spPr>
          <a:xfrm>
            <a:off x="3132138" y="1125538"/>
            <a:ext cx="431800" cy="25193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cxnSp>
        <p:nvCxnSpPr>
          <p:cNvPr id="102" name="Straight Arrow Connector 101"/>
          <p:cNvCxnSpPr>
            <a:endCxn id="17" idx="3"/>
          </p:cNvCxnSpPr>
          <p:nvPr/>
        </p:nvCxnSpPr>
        <p:spPr>
          <a:xfrm flipH="1">
            <a:off x="5435600" y="3573463"/>
            <a:ext cx="1800225" cy="827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17" idx="3"/>
          </p:cNvCxnSpPr>
          <p:nvPr/>
        </p:nvCxnSpPr>
        <p:spPr>
          <a:xfrm flipH="1">
            <a:off x="5435600" y="2133600"/>
            <a:ext cx="1800225" cy="2266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9" idx="1"/>
          </p:cNvCxnSpPr>
          <p:nvPr/>
        </p:nvCxnSpPr>
        <p:spPr>
          <a:xfrm flipH="1">
            <a:off x="5435600" y="1268413"/>
            <a:ext cx="1584325" cy="3024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7" name="Curved Right Arrow 106"/>
          <p:cNvSpPr/>
          <p:nvPr/>
        </p:nvSpPr>
        <p:spPr>
          <a:xfrm>
            <a:off x="3276600" y="1412875"/>
            <a:ext cx="287338" cy="3311525"/>
          </a:xfrm>
          <a:prstGeom prst="curvedRightArrow">
            <a:avLst>
              <a:gd name="adj1" fmla="val 25000"/>
              <a:gd name="adj2" fmla="val 50000"/>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12" name="Freeform 111"/>
          <p:cNvSpPr/>
          <p:nvPr/>
        </p:nvSpPr>
        <p:spPr>
          <a:xfrm>
            <a:off x="1238250" y="819150"/>
            <a:ext cx="6478588" cy="801688"/>
          </a:xfrm>
          <a:custGeom>
            <a:avLst/>
            <a:gdLst>
              <a:gd name="connsiteX0" fmla="*/ 0 w 6478587"/>
              <a:gd name="connsiteY0" fmla="*/ 0 h 801687"/>
              <a:gd name="connsiteX1" fmla="*/ 5800725 w 6478587"/>
              <a:gd name="connsiteY1" fmla="*/ 180975 h 801687"/>
              <a:gd name="connsiteX2" fmla="*/ 4067175 w 6478587"/>
              <a:gd name="connsiteY2" fmla="*/ 476250 h 801687"/>
              <a:gd name="connsiteX3" fmla="*/ 5886450 w 6478587"/>
              <a:gd name="connsiteY3" fmla="*/ 752475 h 801687"/>
              <a:gd name="connsiteX4" fmla="*/ 5819775 w 6478587"/>
              <a:gd name="connsiteY4" fmla="*/ 771525 h 801687"/>
              <a:gd name="connsiteX5" fmla="*/ 5819775 w 6478587"/>
              <a:gd name="connsiteY5" fmla="*/ 762000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8587" h="801687">
                <a:moveTo>
                  <a:pt x="0" y="0"/>
                </a:moveTo>
                <a:cubicBezTo>
                  <a:pt x="2561431" y="50800"/>
                  <a:pt x="5122863" y="101600"/>
                  <a:pt x="5800725" y="180975"/>
                </a:cubicBezTo>
                <a:cubicBezTo>
                  <a:pt x="6478587" y="260350"/>
                  <a:pt x="4052888" y="381000"/>
                  <a:pt x="4067175" y="476250"/>
                </a:cubicBezTo>
                <a:cubicBezTo>
                  <a:pt x="4081463" y="571500"/>
                  <a:pt x="5594350" y="703263"/>
                  <a:pt x="5886450" y="752475"/>
                </a:cubicBezTo>
                <a:cubicBezTo>
                  <a:pt x="6178550" y="801687"/>
                  <a:pt x="5830887" y="769938"/>
                  <a:pt x="5819775" y="771525"/>
                </a:cubicBezTo>
                <a:cubicBezTo>
                  <a:pt x="5808663" y="773112"/>
                  <a:pt x="5814219" y="767556"/>
                  <a:pt x="5819775" y="762000"/>
                </a:cubicBezTo>
              </a:path>
            </a:pathLst>
          </a:custGeom>
          <a:ln>
            <a:solidFill>
              <a:srgbClr val="FF0000"/>
            </a:solidFill>
            <a:prstDash val="sysDash"/>
            <a:tailEnd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114" name="Straight Arrow Connector 113"/>
          <p:cNvCxnSpPr/>
          <p:nvPr/>
        </p:nvCxnSpPr>
        <p:spPr>
          <a:xfrm flipH="1">
            <a:off x="5435600" y="1773238"/>
            <a:ext cx="1584325" cy="3743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5" name="Curved Right Arrow 114"/>
          <p:cNvSpPr/>
          <p:nvPr/>
        </p:nvSpPr>
        <p:spPr>
          <a:xfrm>
            <a:off x="3203575" y="3141663"/>
            <a:ext cx="431800" cy="25193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cxnSp>
        <p:nvCxnSpPr>
          <p:cNvPr id="119" name="Straight Arrow Connector 118"/>
          <p:cNvCxnSpPr/>
          <p:nvPr/>
        </p:nvCxnSpPr>
        <p:spPr>
          <a:xfrm>
            <a:off x="5364163" y="1628775"/>
            <a:ext cx="1871662" cy="1223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3429000"/>
            <a:ext cx="8229600" cy="1857388"/>
          </a:xfrm>
        </p:spPr>
        <p:txBody>
          <a:bodyPr/>
          <a:lstStyle/>
          <a:p>
            <a:r>
              <a:rPr lang="en-GB" dirty="0" smtClean="0">
                <a:latin typeface="Arial" charset="0"/>
                <a:cs typeface="Arial" charset="0"/>
              </a:rPr>
              <a:t>Charging Policy for Community Based Social Services update </a:t>
            </a:r>
            <a:br>
              <a:rPr lang="en-GB" dirty="0" smtClean="0">
                <a:latin typeface="Arial" charset="0"/>
                <a:cs typeface="Arial" charset="0"/>
              </a:rPr>
            </a:br>
            <a:r>
              <a:rPr lang="en-GB" dirty="0" smtClean="0">
                <a:latin typeface="Arial" charset="0"/>
                <a:cs typeface="Arial" charset="0"/>
              </a:rPr>
              <a:t>–  Lisa Koc</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413" y="266700"/>
            <a:ext cx="6656387" cy="425450"/>
          </a:xfrm>
        </p:spPr>
        <p:txBody>
          <a:bodyPr/>
          <a:lstStyle/>
          <a:p>
            <a:pPr>
              <a:defRPr/>
            </a:pPr>
            <a:r>
              <a:rPr lang="en-GB" dirty="0" smtClean="0"/>
              <a:t> Drivers for refreshing the Policy</a:t>
            </a:r>
            <a:endParaRPr lang="en-GB" dirty="0"/>
          </a:p>
        </p:txBody>
      </p:sp>
      <p:sp>
        <p:nvSpPr>
          <p:cNvPr id="5123" name="Text Placeholder 2"/>
          <p:cNvSpPr>
            <a:spLocks noGrp="1"/>
          </p:cNvSpPr>
          <p:nvPr>
            <p:ph type="body" sz="quarter" idx="10"/>
          </p:nvPr>
        </p:nvSpPr>
        <p:spPr bwMode="auto">
          <a:xfrm>
            <a:off x="506413" y="1071563"/>
            <a:ext cx="8256587" cy="4800600"/>
          </a:xfrm>
          <a:ln>
            <a:miter lim="800000"/>
            <a:headEnd/>
            <a:tailEnd/>
          </a:ln>
        </p:spPr>
        <p:txBody>
          <a:bodyPr wrap="square" numCol="1" anchor="t" anchorCtr="0" compatLnSpc="1">
            <a:prstTxWarp prst="textNoShape">
              <a:avLst/>
            </a:prstTxWarp>
          </a:bodyPr>
          <a:lstStyle/>
          <a:p>
            <a:pPr marL="0" indent="0" algn="just">
              <a:buFont typeface="Wingdings" pitchFamily="2" charset="2"/>
              <a:buNone/>
              <a:defRPr/>
            </a:pPr>
            <a:r>
              <a:rPr lang="en-GB" dirty="0" smtClean="0">
                <a:latin typeface="Arial" charset="0"/>
              </a:rPr>
              <a:t>Findings of the Local Government Ombudsman in March, 2014 – recommendation that the council completed a review of the charging model it uses for Housing 21 Extra Care</a:t>
            </a:r>
          </a:p>
          <a:p>
            <a:pPr marL="0" indent="0" algn="just">
              <a:buFont typeface="Wingdings" pitchFamily="2" charset="2"/>
              <a:buNone/>
              <a:defRPr/>
            </a:pPr>
            <a:endParaRPr lang="en-GB" dirty="0" smtClean="0">
              <a:latin typeface="Arial" charset="0"/>
            </a:endParaRPr>
          </a:p>
          <a:p>
            <a:pPr marL="0" indent="0" algn="just">
              <a:buFont typeface="Wingdings" pitchFamily="2" charset="2"/>
              <a:buNone/>
              <a:defRPr/>
            </a:pPr>
            <a:r>
              <a:rPr lang="en-GB" dirty="0" smtClean="0">
                <a:latin typeface="Arial" charset="0"/>
              </a:rPr>
              <a:t>Further recommendations in July, 2014 suggests consideration of how the  Benefits Based policy was applied, in particular eligibility for a particular Welfare Benefit</a:t>
            </a:r>
          </a:p>
          <a:p>
            <a:pPr>
              <a:buFont typeface="Wingdings" pitchFamily="2" charset="2"/>
              <a:buNone/>
              <a:defRPr/>
            </a:pPr>
            <a:endParaRPr lang="en-GB" dirty="0" smtClean="0">
              <a:latin typeface="Arial" charset="0"/>
            </a:endParaRPr>
          </a:p>
          <a:p>
            <a:pPr algn="just">
              <a:buFont typeface="Wingdings" pitchFamily="2" charset="2"/>
              <a:buNone/>
              <a:defRPr/>
            </a:pPr>
            <a:r>
              <a:rPr lang="en-GB" dirty="0" smtClean="0">
                <a:latin typeface="Arial" charset="0"/>
              </a:rPr>
              <a:t>Preference –aligning all existing policies into one </a:t>
            </a:r>
          </a:p>
          <a:p>
            <a:pPr algn="just">
              <a:buFont typeface="Wingdings" pitchFamily="2" charset="2"/>
              <a:buNone/>
              <a:defRPr/>
            </a:pPr>
            <a:endParaRPr lang="en-GB" dirty="0" smtClean="0">
              <a:latin typeface="Arial" charset="0"/>
            </a:endParaRPr>
          </a:p>
          <a:p>
            <a:pPr algn="just">
              <a:buFont typeface="Wingdings" pitchFamily="2" charset="2"/>
              <a:buNone/>
              <a:defRPr/>
            </a:pPr>
            <a:r>
              <a:rPr lang="en-GB" dirty="0" smtClean="0">
                <a:latin typeface="Arial" charset="0"/>
              </a:rPr>
              <a:t>Care Act 2014 – single legal framework for charging for care</a:t>
            </a:r>
          </a:p>
          <a:p>
            <a:pPr algn="just">
              <a:buFont typeface="Wingdings" pitchFamily="2" charset="2"/>
              <a:buNone/>
              <a:defRPr/>
            </a:pPr>
            <a:r>
              <a:rPr lang="en-GB" dirty="0" smtClean="0">
                <a:latin typeface="Arial" charset="0"/>
              </a:rPr>
              <a:t>and support</a:t>
            </a:r>
          </a:p>
          <a:p>
            <a:pPr>
              <a:buFont typeface="Arial" charset="0"/>
              <a:buChar char="•"/>
              <a:defRPr/>
            </a:pPr>
            <a:endParaRPr lang="en-GB" dirty="0" smtClean="0">
              <a:latin typeface="Arial" charset="0"/>
            </a:endParaRPr>
          </a:p>
          <a:p>
            <a:pPr>
              <a:buFont typeface="Arial" charset="0"/>
              <a:buChar char="•"/>
              <a:defRPr/>
            </a:pPr>
            <a:endParaRPr lang="en-GB" dirty="0" smtClean="0">
              <a:latin typeface="Arial" charset="0"/>
            </a:endParaRPr>
          </a:p>
          <a:p>
            <a:pPr>
              <a:buFont typeface="Arial" charset="0"/>
              <a:buChar char="•"/>
              <a:defRPr/>
            </a:pPr>
            <a:endParaRPr lang="en-GB" dirty="0" smtClean="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413" y="266700"/>
            <a:ext cx="6656387" cy="571500"/>
          </a:xfrm>
        </p:spPr>
        <p:txBody>
          <a:bodyPr/>
          <a:lstStyle/>
          <a:p>
            <a:pPr>
              <a:defRPr/>
            </a:pPr>
            <a:r>
              <a:rPr lang="en-GB" dirty="0" smtClean="0"/>
              <a:t> Care Act - requirements</a:t>
            </a:r>
            <a:endParaRPr lang="en-GB" dirty="0"/>
          </a:p>
        </p:txBody>
      </p:sp>
      <p:sp>
        <p:nvSpPr>
          <p:cNvPr id="6147" name="Text Placeholder 2"/>
          <p:cNvSpPr>
            <a:spLocks noGrp="1"/>
          </p:cNvSpPr>
          <p:nvPr>
            <p:ph type="body" sz="quarter" idx="10"/>
          </p:nvPr>
        </p:nvSpPr>
        <p:spPr bwMode="auto">
          <a:xfrm>
            <a:off x="506413" y="1071563"/>
            <a:ext cx="8256587" cy="4800600"/>
          </a:xfrm>
          <a:ln>
            <a:miter lim="800000"/>
            <a:headEnd/>
            <a:tailEnd/>
          </a:ln>
        </p:spPr>
        <p:txBody>
          <a:bodyPr wrap="square" numCol="1" anchor="t" anchorCtr="0" compatLnSpc="1">
            <a:prstTxWarp prst="textNoShape">
              <a:avLst/>
            </a:prstTxWarp>
          </a:bodyPr>
          <a:lstStyle/>
          <a:p>
            <a:pPr marL="0" indent="0" algn="just">
              <a:buFont typeface="Wingdings" pitchFamily="2" charset="2"/>
              <a:buNone/>
              <a:defRPr/>
            </a:pPr>
            <a:r>
              <a:rPr lang="en-GB" i="1" dirty="0" smtClean="0">
                <a:latin typeface="Arial" charset="0"/>
              </a:rPr>
              <a:t>“All councils should have transparent charging policies .....service users, carers and the public should understand the purpose of local charging policies and the criteria used to determine levels of charging for particular services” </a:t>
            </a:r>
          </a:p>
          <a:p>
            <a:pPr algn="ctr">
              <a:buFont typeface="Wingdings" pitchFamily="2" charset="2"/>
              <a:buNone/>
              <a:defRPr/>
            </a:pPr>
            <a:endParaRPr lang="en-GB" dirty="0" smtClean="0">
              <a:latin typeface="Arial" charset="0"/>
            </a:endParaRPr>
          </a:p>
          <a:p>
            <a:pPr marL="0" indent="0">
              <a:buFont typeface="Wingdings" charset="2"/>
              <a:buNone/>
              <a:defRPr/>
            </a:pPr>
            <a:r>
              <a:rPr lang="en-GB" dirty="0" smtClean="0">
                <a:latin typeface="Arial" charset="0"/>
              </a:rPr>
              <a:t>The new framework is intended to make charging fairer and more easily understood by everyone</a:t>
            </a:r>
          </a:p>
          <a:p>
            <a:pPr>
              <a:buFont typeface="Wingdings" pitchFamily="2" charset="2"/>
              <a:buNone/>
              <a:defRPr/>
            </a:pPr>
            <a:endParaRPr lang="en-GB" dirty="0" smtClean="0">
              <a:latin typeface="Arial" charset="0"/>
            </a:endParaRPr>
          </a:p>
          <a:p>
            <a:pPr>
              <a:buFont typeface="Wingdings" charset="2"/>
              <a:buNone/>
              <a:defRPr/>
            </a:pPr>
            <a:r>
              <a:rPr lang="en-GB" dirty="0" smtClean="0">
                <a:latin typeface="Arial" charset="0"/>
              </a:rPr>
              <a:t>The framework is therefore based on the following principles: </a:t>
            </a:r>
          </a:p>
          <a:p>
            <a:pPr>
              <a:buFont typeface="Wingdings" pitchFamily="2" charset="2"/>
              <a:buNone/>
              <a:defRPr/>
            </a:pPr>
            <a:endParaRPr lang="en-GB" dirty="0" smtClean="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413" y="266700"/>
            <a:ext cx="6656387" cy="571500"/>
          </a:xfrm>
        </p:spPr>
        <p:txBody>
          <a:bodyPr/>
          <a:lstStyle/>
          <a:p>
            <a:pPr>
              <a:defRPr/>
            </a:pPr>
            <a:r>
              <a:rPr lang="en-GB" dirty="0" smtClean="0"/>
              <a:t> Care Act 2014 - requirements</a:t>
            </a:r>
            <a:endParaRPr lang="en-GB" dirty="0"/>
          </a:p>
        </p:txBody>
      </p:sp>
      <p:sp>
        <p:nvSpPr>
          <p:cNvPr id="7171" name="Text Placeholder 2"/>
          <p:cNvSpPr>
            <a:spLocks noGrp="1"/>
          </p:cNvSpPr>
          <p:nvPr>
            <p:ph type="body" sz="quarter" idx="10"/>
          </p:nvPr>
        </p:nvSpPr>
        <p:spPr bwMode="auto">
          <a:xfrm>
            <a:off x="506413" y="1071563"/>
            <a:ext cx="8256587" cy="4800600"/>
          </a:xfrm>
          <a:noFill/>
          <a:ln>
            <a:miter lim="800000"/>
            <a:headEnd/>
            <a:tailEnd/>
          </a:ln>
        </p:spPr>
        <p:txBody>
          <a:bodyPr wrap="square" numCol="1" anchor="t" anchorCtr="0" compatLnSpc="1">
            <a:prstTxWarp prst="textNoShape">
              <a:avLst/>
            </a:prstTxWarp>
          </a:bodyPr>
          <a:lstStyle/>
          <a:p>
            <a:pPr>
              <a:buFont typeface="Arial" charset="0"/>
              <a:buChar char="•"/>
            </a:pPr>
            <a:r>
              <a:rPr lang="en-GB" sz="2000" smtClean="0">
                <a:latin typeface="Arial" charset="0"/>
              </a:rPr>
              <a:t>People are not charged more than is reasonably practicable for them to pay</a:t>
            </a:r>
          </a:p>
          <a:p>
            <a:pPr>
              <a:buFont typeface="Arial" charset="0"/>
              <a:buChar char="•"/>
            </a:pPr>
            <a:r>
              <a:rPr lang="en-GB" sz="2000" smtClean="0">
                <a:latin typeface="Arial" charset="0"/>
              </a:rPr>
              <a:t>The policy is comprehensive to reduce variation in the way people are assessed and charged</a:t>
            </a:r>
          </a:p>
          <a:p>
            <a:pPr>
              <a:buFont typeface="Arial" charset="0"/>
              <a:buChar char="•"/>
            </a:pPr>
            <a:r>
              <a:rPr lang="en-GB" sz="2000" smtClean="0">
                <a:latin typeface="Arial" charset="0"/>
              </a:rPr>
              <a:t>The policy is clear, transparent , applied equally</a:t>
            </a:r>
          </a:p>
          <a:p>
            <a:pPr>
              <a:buFont typeface="Arial" charset="0"/>
              <a:buChar char="•"/>
            </a:pPr>
            <a:r>
              <a:rPr lang="en-GB" sz="2000" smtClean="0">
                <a:latin typeface="Arial" charset="0"/>
              </a:rPr>
              <a:t>The policy promotes wellbeing, social inclusion and supports the vision of personalisation, independence, choice and control</a:t>
            </a:r>
          </a:p>
          <a:p>
            <a:pPr>
              <a:buFont typeface="Arial" charset="0"/>
              <a:buChar char="•"/>
            </a:pPr>
            <a:r>
              <a:rPr lang="en-GB" sz="2000" smtClean="0">
                <a:latin typeface="Arial" charset="0"/>
              </a:rPr>
              <a:t>The policy supports carers to look after their own health and wellbeing and to care effectively and safely</a:t>
            </a:r>
          </a:p>
          <a:p>
            <a:pPr>
              <a:buFont typeface="Arial" charset="0"/>
              <a:buChar char="•"/>
            </a:pPr>
            <a:r>
              <a:rPr lang="en-GB" sz="2000" smtClean="0">
                <a:latin typeface="Arial" charset="0"/>
              </a:rPr>
              <a:t>Is person focused, reflecting the variety of care and caring journeys and the variety of options available to meet their needs</a:t>
            </a:r>
          </a:p>
          <a:p>
            <a:pPr>
              <a:buFont typeface="Arial" charset="0"/>
              <a:buChar char="•"/>
            </a:pPr>
            <a:r>
              <a:rPr lang="en-GB" sz="2000" smtClean="0">
                <a:latin typeface="Arial" charset="0"/>
              </a:rPr>
              <a:t>Enables and encourages those who wish to stay in/take up employment, education or training</a:t>
            </a:r>
          </a:p>
          <a:p>
            <a:pPr>
              <a:buFont typeface="Arial" charset="0"/>
              <a:buChar char="•"/>
            </a:pPr>
            <a:r>
              <a:rPr lang="en-GB" sz="2000" smtClean="0">
                <a:latin typeface="Arial" charset="0"/>
              </a:rPr>
              <a:t>Is sustainable for local authorities in the long term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413" y="266700"/>
            <a:ext cx="7666037" cy="425450"/>
          </a:xfrm>
        </p:spPr>
        <p:txBody>
          <a:bodyPr/>
          <a:lstStyle/>
          <a:p>
            <a:pPr>
              <a:defRPr/>
            </a:pPr>
            <a:r>
              <a:rPr lang="en-GB" dirty="0" smtClean="0"/>
              <a:t> Consultation 8 December – 13 February</a:t>
            </a:r>
            <a:endParaRPr lang="en-GB" dirty="0"/>
          </a:p>
        </p:txBody>
      </p:sp>
      <p:sp>
        <p:nvSpPr>
          <p:cNvPr id="8195" name="Text Placeholder 2"/>
          <p:cNvSpPr>
            <a:spLocks noGrp="1"/>
          </p:cNvSpPr>
          <p:nvPr>
            <p:ph type="body" sz="quarter" idx="10"/>
          </p:nvPr>
        </p:nvSpPr>
        <p:spPr bwMode="auto">
          <a:xfrm>
            <a:off x="506413" y="1071563"/>
            <a:ext cx="8256587" cy="4800600"/>
          </a:xfrm>
          <a:noFill/>
          <a:ln>
            <a:miter lim="800000"/>
            <a:headEnd/>
            <a:tailEnd/>
          </a:ln>
        </p:spPr>
        <p:txBody>
          <a:bodyPr wrap="square" numCol="1" anchor="t" anchorCtr="0" compatLnSpc="1">
            <a:prstTxWarp prst="textNoShape">
              <a:avLst/>
            </a:prstTxWarp>
          </a:bodyPr>
          <a:lstStyle/>
          <a:p>
            <a:pPr>
              <a:buFont typeface="Wingdings" pitchFamily="2" charset="2"/>
              <a:buNone/>
            </a:pPr>
            <a:r>
              <a:rPr lang="en-GB" smtClean="0">
                <a:latin typeface="Arial" charset="0"/>
              </a:rPr>
              <a:t>Cabinet approved a period of consultation in September </a:t>
            </a:r>
          </a:p>
          <a:p>
            <a:pPr>
              <a:buFont typeface="Wingdings" pitchFamily="2" charset="2"/>
              <a:buNone/>
            </a:pPr>
            <a:r>
              <a:rPr lang="en-GB" smtClean="0">
                <a:latin typeface="Arial" charset="0"/>
              </a:rPr>
              <a:t>2014, this included:</a:t>
            </a:r>
          </a:p>
          <a:p>
            <a:pPr>
              <a:buFont typeface="Arial" charset="0"/>
              <a:buChar char="•"/>
            </a:pPr>
            <a:r>
              <a:rPr lang="en-GB" smtClean="0">
                <a:latin typeface="Arial" charset="0"/>
              </a:rPr>
              <a:t>An initial letter explaining that a period of consultation would be undertaken</a:t>
            </a:r>
          </a:p>
          <a:p>
            <a:pPr>
              <a:buFont typeface="Arial" charset="0"/>
              <a:buChar char="•"/>
            </a:pPr>
            <a:r>
              <a:rPr lang="en-GB" smtClean="0">
                <a:latin typeface="Arial" charset="0"/>
              </a:rPr>
              <a:t>A series of pre-consultation/engagement activities during November 2014 to find out what people thought about the current policy/ideas for how things could be different – included focus groups, 1-2-1s, group discussions, workshops, telephone/written feedback</a:t>
            </a:r>
          </a:p>
          <a:p>
            <a:pPr>
              <a:buFont typeface="Arial" charset="0"/>
              <a:buChar char="•"/>
            </a:pPr>
            <a:r>
              <a:rPr lang="en-GB" smtClean="0">
                <a:latin typeface="Arial" charset="0"/>
              </a:rPr>
              <a:t>Formal consultation period began on 8</a:t>
            </a:r>
            <a:r>
              <a:rPr lang="en-GB" baseline="30000" smtClean="0">
                <a:latin typeface="Arial" charset="0"/>
              </a:rPr>
              <a:t>th</a:t>
            </a:r>
            <a:r>
              <a:rPr lang="en-GB" smtClean="0">
                <a:latin typeface="Arial" charset="0"/>
              </a:rPr>
              <a:t> December and ceased on 13</a:t>
            </a:r>
            <a:r>
              <a:rPr lang="en-GB" baseline="30000" smtClean="0">
                <a:latin typeface="Arial" charset="0"/>
              </a:rPr>
              <a:t>th</a:t>
            </a:r>
            <a:r>
              <a:rPr lang="en-GB" smtClean="0">
                <a:latin typeface="Arial" charset="0"/>
              </a:rPr>
              <a:t> February (8 public meetings, 14 drop in sessions) - </a:t>
            </a:r>
            <a:r>
              <a:rPr lang="en-GB" sz="1400" smtClean="0">
                <a:latin typeface="Arial" charset="0"/>
              </a:rPr>
              <a:t>further letter/questionnaire sent to 7,542 with over 900 responses received </a:t>
            </a:r>
            <a:endParaRPr lang="en-GB" smtClean="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413" y="266700"/>
            <a:ext cx="6656387" cy="571500"/>
          </a:xfrm>
        </p:spPr>
        <p:txBody>
          <a:bodyPr/>
          <a:lstStyle/>
          <a:p>
            <a:pPr>
              <a:defRPr/>
            </a:pPr>
            <a:r>
              <a:rPr lang="en-GB" dirty="0" smtClean="0"/>
              <a:t>Consultation</a:t>
            </a:r>
            <a:endParaRPr lang="en-GB" dirty="0"/>
          </a:p>
        </p:txBody>
      </p:sp>
      <p:sp>
        <p:nvSpPr>
          <p:cNvPr id="9219" name="Text Placeholder 2"/>
          <p:cNvSpPr>
            <a:spLocks noGrp="1"/>
          </p:cNvSpPr>
          <p:nvPr>
            <p:ph type="body" sz="quarter" idx="10"/>
          </p:nvPr>
        </p:nvSpPr>
        <p:spPr bwMode="auto">
          <a:xfrm>
            <a:off x="506413" y="1071563"/>
            <a:ext cx="8256587" cy="4800600"/>
          </a:xfrm>
          <a:noFill/>
          <a:ln>
            <a:miter lim="800000"/>
            <a:headEnd/>
            <a:tailEnd/>
          </a:ln>
        </p:spPr>
        <p:txBody>
          <a:bodyPr wrap="square" numCol="1" anchor="t" anchorCtr="0" compatLnSpc="1">
            <a:prstTxWarp prst="textNoShape">
              <a:avLst/>
            </a:prstTxWarp>
          </a:bodyPr>
          <a:lstStyle/>
          <a:p>
            <a:pPr>
              <a:buFont typeface="Arial" charset="0"/>
              <a:buChar char="•"/>
            </a:pPr>
            <a:r>
              <a:rPr lang="en-GB" smtClean="0">
                <a:latin typeface="Arial" charset="0"/>
              </a:rPr>
              <a:t>Response was positive – more than a 1000 people engaged</a:t>
            </a:r>
          </a:p>
          <a:p>
            <a:pPr>
              <a:buFont typeface="Arial" charset="0"/>
              <a:buChar char="•"/>
            </a:pPr>
            <a:r>
              <a:rPr lang="en-GB" smtClean="0">
                <a:latin typeface="Arial" charset="0"/>
              </a:rPr>
              <a:t>Overall reach of the consultation exercise in terms of percentages was broadly representative of the population who use our services</a:t>
            </a:r>
          </a:p>
          <a:p>
            <a:pPr>
              <a:buFont typeface="Arial" charset="0"/>
              <a:buChar char="•"/>
            </a:pPr>
            <a:r>
              <a:rPr lang="en-GB" smtClean="0">
                <a:latin typeface="Arial" charset="0"/>
              </a:rPr>
              <a:t>Detailed EQIA produced</a:t>
            </a:r>
          </a:p>
          <a:p>
            <a:pPr>
              <a:buFont typeface="Arial" charset="0"/>
              <a:buChar char="•"/>
            </a:pPr>
            <a:r>
              <a:rPr lang="en-GB" smtClean="0">
                <a:latin typeface="Arial" charset="0"/>
              </a:rPr>
              <a:t>Variety of different formats used to engage people in the process, Easy read, Audio, Braille, BSL, supported completion, support from Walsall Deaf People’s Centre</a:t>
            </a:r>
          </a:p>
          <a:p>
            <a:pPr>
              <a:buFont typeface="Arial" charset="0"/>
              <a:buChar char="•"/>
            </a:pPr>
            <a:r>
              <a:rPr lang="en-GB" smtClean="0">
                <a:latin typeface="Arial" charset="0"/>
              </a:rPr>
              <a:t>Full consultation results and EQIA available upon request from the Programme Office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413" y="188913"/>
            <a:ext cx="6656387" cy="431800"/>
          </a:xfrm>
        </p:spPr>
        <p:txBody>
          <a:bodyPr/>
          <a:lstStyle/>
          <a:p>
            <a:pPr>
              <a:defRPr/>
            </a:pPr>
            <a:r>
              <a:rPr lang="en-GB" dirty="0" smtClean="0"/>
              <a:t>Cabinet Report recommendations</a:t>
            </a:r>
            <a:br>
              <a:rPr lang="en-GB" dirty="0" smtClean="0"/>
            </a:br>
            <a:endParaRPr lang="en-GB" dirty="0"/>
          </a:p>
        </p:txBody>
      </p:sp>
      <p:sp>
        <p:nvSpPr>
          <p:cNvPr id="10243" name="Text Placeholder 2"/>
          <p:cNvSpPr>
            <a:spLocks noGrp="1"/>
          </p:cNvSpPr>
          <p:nvPr>
            <p:ph type="body" sz="quarter" idx="10"/>
          </p:nvPr>
        </p:nvSpPr>
        <p:spPr bwMode="auto">
          <a:xfrm>
            <a:off x="506413" y="908050"/>
            <a:ext cx="8256587" cy="4752975"/>
          </a:xfrm>
          <a:noFill/>
          <a:ln>
            <a:miter lim="800000"/>
            <a:headEnd/>
            <a:tailEnd/>
          </a:ln>
        </p:spPr>
        <p:txBody>
          <a:bodyPr wrap="square" numCol="1" anchor="t" anchorCtr="0" compatLnSpc="1">
            <a:prstTxWarp prst="textNoShape">
              <a:avLst/>
            </a:prstTxWarp>
          </a:bodyPr>
          <a:lstStyle/>
          <a:p>
            <a:pPr>
              <a:buFont typeface="Arial" charset="0"/>
              <a:buChar char="•"/>
            </a:pPr>
            <a:r>
              <a:rPr lang="en-GB" sz="2000" smtClean="0">
                <a:latin typeface="Arial" charset="0"/>
              </a:rPr>
              <a:t>Contributions will be calculated using individual costs through a financial assessment</a:t>
            </a:r>
          </a:p>
          <a:p>
            <a:pPr>
              <a:buFont typeface="Arial" charset="0"/>
              <a:buChar char="•"/>
            </a:pPr>
            <a:r>
              <a:rPr lang="en-GB" sz="2000" smtClean="0">
                <a:latin typeface="Arial" charset="0"/>
              </a:rPr>
              <a:t>Walsall people contribute what they can reasonably afford, retaining their basic Income Support or pension credit guarantee level and a protection of 25% before they are asked to make a contribution</a:t>
            </a:r>
          </a:p>
          <a:p>
            <a:pPr>
              <a:buFont typeface="Arial" charset="0"/>
              <a:buChar char="•"/>
            </a:pPr>
            <a:r>
              <a:rPr lang="en-GB" sz="2000" smtClean="0">
                <a:latin typeface="Arial" charset="0"/>
              </a:rPr>
              <a:t>Contribution will not exceed either the actual cost or a person’s personal budget for all council  funded social care</a:t>
            </a:r>
          </a:p>
          <a:p>
            <a:pPr>
              <a:buFont typeface="Arial" charset="0"/>
              <a:buChar char="•"/>
            </a:pPr>
            <a:r>
              <a:rPr lang="en-GB" sz="2000" smtClean="0">
                <a:latin typeface="Arial" charset="0"/>
              </a:rPr>
              <a:t>Benefits advice / maximisation will be available throughout the process</a:t>
            </a:r>
          </a:p>
          <a:p>
            <a:pPr>
              <a:buFont typeface="Arial" charset="0"/>
              <a:buChar char="•"/>
            </a:pPr>
            <a:r>
              <a:rPr lang="en-GB" sz="2000" smtClean="0">
                <a:latin typeface="Arial" charset="0"/>
              </a:rPr>
              <a:t>Contributions will not be required for the cost of the assessment</a:t>
            </a:r>
          </a:p>
          <a:p>
            <a:pPr>
              <a:buFont typeface="Arial" charset="0"/>
              <a:buChar char="•"/>
            </a:pPr>
            <a:r>
              <a:rPr lang="en-GB" sz="2000" smtClean="0">
                <a:latin typeface="Arial" charset="0"/>
              </a:rPr>
              <a:t>Services to meet assessed need won’t be refused /withdrawn if an individual does not pay their assessed contributions or lodges an appeal, however debt recovery including Court Action may be pursued</a:t>
            </a:r>
          </a:p>
          <a:p>
            <a:pPr>
              <a:buFont typeface="Arial" charset="0"/>
              <a:buChar char="•"/>
            </a:pPr>
            <a:r>
              <a:rPr lang="en-GB" sz="2000" smtClean="0">
                <a:latin typeface="Arial" charset="0"/>
              </a:rPr>
              <a:t>Disability related expenditure – options currently being looked at </a:t>
            </a:r>
            <a:endParaRPr lang="en-GB" sz="2800" smtClean="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413" y="260350"/>
            <a:ext cx="6656387" cy="504825"/>
          </a:xfrm>
        </p:spPr>
        <p:txBody>
          <a:bodyPr/>
          <a:lstStyle/>
          <a:p>
            <a:pPr>
              <a:defRPr/>
            </a:pPr>
            <a:r>
              <a:rPr lang="en-GB" dirty="0" smtClean="0"/>
              <a:t>Cabinet Report recommendations</a:t>
            </a:r>
            <a:endParaRPr lang="en-GB" dirty="0"/>
          </a:p>
        </p:txBody>
      </p:sp>
      <p:sp>
        <p:nvSpPr>
          <p:cNvPr id="11267" name="Text Placeholder 2"/>
          <p:cNvSpPr>
            <a:spLocks noGrp="1"/>
          </p:cNvSpPr>
          <p:nvPr>
            <p:ph type="body" sz="quarter" idx="10"/>
          </p:nvPr>
        </p:nvSpPr>
        <p:spPr bwMode="auto">
          <a:xfrm>
            <a:off x="506413" y="1071563"/>
            <a:ext cx="8256587" cy="4800600"/>
          </a:xfrm>
          <a:noFill/>
          <a:ln>
            <a:miter lim="800000"/>
            <a:headEnd/>
            <a:tailEnd/>
          </a:ln>
        </p:spPr>
        <p:txBody>
          <a:bodyPr wrap="square" numCol="1" anchor="t" anchorCtr="0" compatLnSpc="1">
            <a:prstTxWarp prst="textNoShape">
              <a:avLst/>
            </a:prstTxWarp>
          </a:bodyPr>
          <a:lstStyle/>
          <a:p>
            <a:pPr algn="just">
              <a:buFont typeface="Wingdings" pitchFamily="2" charset="2"/>
              <a:buChar char="§"/>
            </a:pPr>
            <a:r>
              <a:rPr lang="en-GB" sz="2000" smtClean="0">
                <a:latin typeface="Arial" charset="0"/>
              </a:rPr>
              <a:t>A flat rate charge be applied to simple preventative services when people are ineligible for funding for a social care service eg., a suggested charge for emergency response would be £3.92 per week for people in receipt of a community alarm</a:t>
            </a:r>
          </a:p>
          <a:p>
            <a:pPr algn="just">
              <a:buFont typeface="Wingdings" pitchFamily="2" charset="2"/>
              <a:buChar char="§"/>
            </a:pPr>
            <a:r>
              <a:rPr lang="en-GB" sz="2000" smtClean="0">
                <a:latin typeface="Arial" charset="0"/>
              </a:rPr>
              <a:t>Maintenance of existing income levels – 100% of disposable income is the preferred option</a:t>
            </a:r>
          </a:p>
          <a:p>
            <a:pPr algn="just">
              <a:buFont typeface="Wingdings" pitchFamily="2" charset="2"/>
              <a:buChar char="§"/>
            </a:pPr>
            <a:r>
              <a:rPr lang="en-GB" sz="2000" smtClean="0">
                <a:latin typeface="Arial" charset="0"/>
              </a:rPr>
              <a:t>Deduction of social care costs from DPs prior to payment (net payments)</a:t>
            </a:r>
          </a:p>
          <a:p>
            <a:pPr algn="just">
              <a:buFont typeface="Wingdings" pitchFamily="2" charset="2"/>
              <a:buChar char="§"/>
            </a:pPr>
            <a:r>
              <a:rPr lang="en-GB" sz="2000" smtClean="0">
                <a:latin typeface="Arial" charset="0"/>
              </a:rPr>
              <a:t>No charge for carers services </a:t>
            </a:r>
          </a:p>
          <a:p>
            <a:pPr algn="just">
              <a:buFont typeface="Wingdings" pitchFamily="2" charset="2"/>
              <a:buChar char="§"/>
            </a:pPr>
            <a:r>
              <a:rPr lang="en-GB" sz="2000" smtClean="0">
                <a:latin typeface="Arial" charset="0"/>
              </a:rPr>
              <a:t>Charges for equipment over £1000 which does not meet the criteria for DFGs</a:t>
            </a:r>
          </a:p>
          <a:p>
            <a:pPr algn="just">
              <a:buFont typeface="Wingdings" pitchFamily="2" charset="2"/>
              <a:buChar char="§"/>
            </a:pPr>
            <a:endParaRPr lang="en-GB" sz="2000" smtClean="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sz="3200" smtClean="0">
                <a:latin typeface="Arial" charset="0"/>
                <a:cs typeface="Arial" charset="0"/>
              </a:rPr>
              <a:t> </a:t>
            </a:r>
            <a:br>
              <a:rPr lang="en-GB" sz="3200" smtClean="0">
                <a:latin typeface="Arial" charset="0"/>
                <a:cs typeface="Arial" charset="0"/>
              </a:rPr>
            </a:br>
            <a:endParaRPr lang="en-US" sz="3200" b="0" smtClean="0">
              <a:latin typeface="Arial" charset="0"/>
              <a:cs typeface="Arial" charset="0"/>
            </a:endParaRPr>
          </a:p>
        </p:txBody>
      </p:sp>
      <p:sp>
        <p:nvSpPr>
          <p:cNvPr id="3" name="TextBox 2"/>
          <p:cNvSpPr txBox="1">
            <a:spLocks noChangeArrowheads="1"/>
          </p:cNvSpPr>
          <p:nvPr/>
        </p:nvSpPr>
        <p:spPr bwMode="auto">
          <a:xfrm>
            <a:off x="2357438" y="3643313"/>
            <a:ext cx="3700462" cy="769937"/>
          </a:xfrm>
          <a:prstGeom prst="rect">
            <a:avLst/>
          </a:prstGeom>
          <a:noFill/>
          <a:ln w="9525">
            <a:noFill/>
            <a:miter lim="800000"/>
            <a:headEnd/>
            <a:tailEnd/>
          </a:ln>
        </p:spPr>
        <p:txBody>
          <a:bodyPr wrap="none">
            <a:spAutoFit/>
          </a:bodyPr>
          <a:lstStyle/>
          <a:p>
            <a:r>
              <a:rPr lang="en-GB" sz="4400">
                <a:solidFill>
                  <a:schemeClr val="bg1"/>
                </a:solidFill>
              </a:rPr>
              <a:t>      Energiser </a:t>
            </a:r>
          </a:p>
        </p:txBody>
      </p:sp>
      <p:pic>
        <p:nvPicPr>
          <p:cNvPr id="5124" name="Picture 4" descr="C:\Users\kocl\AppData\Local\Microsoft\Windows\Temporary Internet Files\Content.IE5\IR6DIW05\medium-stickman-figure-running-66.6-11588[1].gif"/>
          <p:cNvPicPr>
            <a:picLocks noChangeAspect="1" noChangeArrowheads="1"/>
          </p:cNvPicPr>
          <p:nvPr/>
        </p:nvPicPr>
        <p:blipFill>
          <a:blip r:embed="rId2"/>
          <a:srcRect/>
          <a:stretch>
            <a:fillRect/>
          </a:stretch>
        </p:blipFill>
        <p:spPr bwMode="auto">
          <a:xfrm>
            <a:off x="6300788" y="3429000"/>
            <a:ext cx="1223962" cy="984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413" y="266700"/>
            <a:ext cx="6656387" cy="571500"/>
          </a:xfrm>
        </p:spPr>
        <p:txBody>
          <a:bodyPr/>
          <a:lstStyle/>
          <a:p>
            <a:pPr>
              <a:defRPr/>
            </a:pPr>
            <a:r>
              <a:rPr lang="en-GB" dirty="0" smtClean="0"/>
              <a:t>Timeline</a:t>
            </a:r>
            <a:endParaRPr lang="en-GB" dirty="0"/>
          </a:p>
        </p:txBody>
      </p:sp>
      <p:sp>
        <p:nvSpPr>
          <p:cNvPr id="12291" name="Text Placeholder 2"/>
          <p:cNvSpPr>
            <a:spLocks noGrp="1"/>
          </p:cNvSpPr>
          <p:nvPr>
            <p:ph type="body" sz="quarter" idx="10"/>
          </p:nvPr>
        </p:nvSpPr>
        <p:spPr bwMode="auto">
          <a:xfrm>
            <a:off x="506413" y="1071563"/>
            <a:ext cx="8256587" cy="4800600"/>
          </a:xfrm>
          <a:noFill/>
          <a:ln>
            <a:miter lim="800000"/>
            <a:headEnd/>
            <a:tailEnd/>
          </a:ln>
        </p:spPr>
        <p:txBody>
          <a:bodyPr wrap="square" numCol="1" anchor="t" anchorCtr="0" compatLnSpc="1">
            <a:prstTxWarp prst="textNoShape">
              <a:avLst/>
            </a:prstTxWarp>
          </a:bodyPr>
          <a:lstStyle/>
          <a:p>
            <a:pPr>
              <a:buFont typeface="Wingdings" pitchFamily="2" charset="2"/>
              <a:buChar char="§"/>
            </a:pPr>
            <a:endParaRPr lang="en-GB" smtClean="0">
              <a:latin typeface="Arial" charset="0"/>
            </a:endParaRPr>
          </a:p>
          <a:p>
            <a:pPr>
              <a:buFont typeface="Wingdings" pitchFamily="2" charset="2"/>
              <a:buChar char="§"/>
            </a:pPr>
            <a:endParaRPr lang="en-GB" smtClean="0">
              <a:latin typeface="Arial" charset="0"/>
            </a:endParaRPr>
          </a:p>
          <a:p>
            <a:pPr>
              <a:buFont typeface="Wingdings" pitchFamily="2" charset="2"/>
              <a:buChar char="§"/>
            </a:pPr>
            <a:endParaRPr lang="en-GB" smtClean="0">
              <a:latin typeface="Arial" charset="0"/>
            </a:endParaRPr>
          </a:p>
          <a:p>
            <a:pPr>
              <a:buFont typeface="Wingdings" pitchFamily="2" charset="2"/>
              <a:buChar char="§"/>
            </a:pPr>
            <a:endParaRPr lang="en-GB" smtClean="0">
              <a:latin typeface="Arial" charset="0"/>
            </a:endParaRPr>
          </a:p>
          <a:p>
            <a:pPr>
              <a:buFont typeface="Wingdings" pitchFamily="2" charset="2"/>
              <a:buChar char="§"/>
            </a:pPr>
            <a:endParaRPr lang="en-GB" smtClean="0">
              <a:latin typeface="Arial" charset="0"/>
            </a:endParaRPr>
          </a:p>
          <a:p>
            <a:pPr>
              <a:buFont typeface="Wingdings" pitchFamily="2" charset="2"/>
              <a:buChar char="§"/>
            </a:pPr>
            <a:endParaRPr lang="en-GB" smtClean="0">
              <a:latin typeface="Arial" charset="0"/>
            </a:endParaRPr>
          </a:p>
          <a:p>
            <a:pPr>
              <a:buFont typeface="Wingdings" pitchFamily="2" charset="2"/>
              <a:buChar char="§"/>
            </a:pPr>
            <a:endParaRPr lang="en-GB" smtClean="0">
              <a:latin typeface="Arial" charset="0"/>
            </a:endParaRPr>
          </a:p>
          <a:p>
            <a:pPr>
              <a:buFont typeface="Wingdings" pitchFamily="2" charset="2"/>
              <a:buChar char="§"/>
            </a:pPr>
            <a:r>
              <a:rPr lang="en-GB" i="1" smtClean="0">
                <a:latin typeface="Arial" charset="0"/>
              </a:rPr>
              <a:t>Running alongside this are the preparations for implementation</a:t>
            </a:r>
          </a:p>
        </p:txBody>
      </p:sp>
      <p:graphicFrame>
        <p:nvGraphicFramePr>
          <p:cNvPr id="4" name="Table 3"/>
          <p:cNvGraphicFramePr>
            <a:graphicFrameLocks noGrp="1"/>
          </p:cNvGraphicFramePr>
          <p:nvPr/>
        </p:nvGraphicFramePr>
        <p:xfrm>
          <a:off x="506413" y="1397000"/>
          <a:ext cx="7113588" cy="1854200"/>
        </p:xfrm>
        <a:graphic>
          <a:graphicData uri="http://schemas.openxmlformats.org/drawingml/2006/table">
            <a:tbl>
              <a:tblPr firstRow="1" bandRow="1">
                <a:tableStyleId>{5C22544A-7EE6-4342-B048-85BDC9FD1C3A}</a:tableStyleId>
              </a:tblPr>
              <a:tblGrid>
                <a:gridCol w="3556794"/>
                <a:gridCol w="3556794"/>
              </a:tblGrid>
              <a:tr h="370840">
                <a:tc>
                  <a:txBody>
                    <a:bodyPr/>
                    <a:lstStyle/>
                    <a:p>
                      <a:r>
                        <a:rPr lang="en-GB" dirty="0" smtClean="0"/>
                        <a:t>Activity</a:t>
                      </a:r>
                      <a:endParaRPr lang="en-GB" dirty="0"/>
                    </a:p>
                  </a:txBody>
                  <a:tcPr/>
                </a:tc>
                <a:tc>
                  <a:txBody>
                    <a:bodyPr/>
                    <a:lstStyle/>
                    <a:p>
                      <a:r>
                        <a:rPr lang="en-GB" dirty="0" smtClean="0"/>
                        <a:t>Date</a:t>
                      </a:r>
                      <a:endParaRPr lang="en-GB" dirty="0"/>
                    </a:p>
                  </a:txBody>
                  <a:tcPr/>
                </a:tc>
              </a:tr>
              <a:tr h="370840">
                <a:tc>
                  <a:txBody>
                    <a:bodyPr/>
                    <a:lstStyle/>
                    <a:p>
                      <a:r>
                        <a:rPr lang="en-GB" dirty="0" smtClean="0"/>
                        <a:t>Draft report for decision finalised</a:t>
                      </a:r>
                      <a:endParaRPr lang="en-GB" dirty="0"/>
                    </a:p>
                  </a:txBody>
                  <a:tcPr/>
                </a:tc>
                <a:tc>
                  <a:txBody>
                    <a:bodyPr/>
                    <a:lstStyle/>
                    <a:p>
                      <a:r>
                        <a:rPr lang="en-GB" dirty="0" smtClean="0"/>
                        <a:t>9</a:t>
                      </a:r>
                      <a:r>
                        <a:rPr lang="en-GB" baseline="30000" dirty="0" smtClean="0"/>
                        <a:t>th</a:t>
                      </a:r>
                      <a:r>
                        <a:rPr lang="en-GB" dirty="0" smtClean="0"/>
                        <a:t> March, 2015</a:t>
                      </a:r>
                      <a:endParaRPr lang="en-GB" dirty="0"/>
                    </a:p>
                  </a:txBody>
                  <a:tcPr/>
                </a:tc>
              </a:tr>
              <a:tr h="370840">
                <a:tc>
                  <a:txBody>
                    <a:bodyPr/>
                    <a:lstStyle/>
                    <a:p>
                      <a:r>
                        <a:rPr lang="en-GB" dirty="0" smtClean="0"/>
                        <a:t>Report to Scrutiny</a:t>
                      </a:r>
                      <a:endParaRPr lang="en-GB" dirty="0"/>
                    </a:p>
                  </a:txBody>
                  <a:tcPr/>
                </a:tc>
                <a:tc>
                  <a:txBody>
                    <a:bodyPr/>
                    <a:lstStyle/>
                    <a:p>
                      <a:r>
                        <a:rPr lang="en-GB" dirty="0" smtClean="0"/>
                        <a:t>12</a:t>
                      </a:r>
                      <a:r>
                        <a:rPr lang="en-GB" baseline="30000" dirty="0" smtClean="0"/>
                        <a:t>th</a:t>
                      </a:r>
                      <a:r>
                        <a:rPr lang="en-GB" dirty="0" smtClean="0"/>
                        <a:t> March, 2015</a:t>
                      </a:r>
                      <a:endParaRPr lang="en-GB" dirty="0"/>
                    </a:p>
                  </a:txBody>
                  <a:tcPr/>
                </a:tc>
              </a:tr>
              <a:tr h="370840">
                <a:tc>
                  <a:txBody>
                    <a:bodyPr/>
                    <a:lstStyle/>
                    <a:p>
                      <a:r>
                        <a:rPr lang="en-GB" dirty="0" smtClean="0"/>
                        <a:t>Cabinet Meeting</a:t>
                      </a:r>
                      <a:endParaRPr lang="en-GB" dirty="0"/>
                    </a:p>
                  </a:txBody>
                  <a:tcPr/>
                </a:tc>
                <a:tc>
                  <a:txBody>
                    <a:bodyPr/>
                    <a:lstStyle/>
                    <a:p>
                      <a:r>
                        <a:rPr lang="en-GB" dirty="0" smtClean="0"/>
                        <a:t>18</a:t>
                      </a:r>
                      <a:r>
                        <a:rPr lang="en-GB" baseline="30000" dirty="0" smtClean="0"/>
                        <a:t>th</a:t>
                      </a:r>
                      <a:r>
                        <a:rPr lang="en-GB" dirty="0" smtClean="0"/>
                        <a:t> March, 2015</a:t>
                      </a:r>
                      <a:endParaRPr lang="en-GB" dirty="0"/>
                    </a:p>
                  </a:txBody>
                  <a:tcPr/>
                </a:tc>
              </a:tr>
              <a:tr h="370840">
                <a:tc>
                  <a:txBody>
                    <a:bodyPr/>
                    <a:lstStyle/>
                    <a:p>
                      <a:r>
                        <a:rPr lang="en-GB" dirty="0" smtClean="0"/>
                        <a:t>Policy becomes effective</a:t>
                      </a:r>
                      <a:endParaRPr lang="en-GB" dirty="0"/>
                    </a:p>
                  </a:txBody>
                  <a:tcPr/>
                </a:tc>
                <a:tc>
                  <a:txBody>
                    <a:bodyPr/>
                    <a:lstStyle/>
                    <a:p>
                      <a:r>
                        <a:rPr lang="en-GB" dirty="0" smtClean="0"/>
                        <a:t>6</a:t>
                      </a:r>
                      <a:r>
                        <a:rPr lang="en-GB" baseline="30000" dirty="0" smtClean="0"/>
                        <a:t>th</a:t>
                      </a:r>
                      <a:r>
                        <a:rPr lang="en-GB" dirty="0" smtClean="0"/>
                        <a:t> April 2015</a:t>
                      </a:r>
                      <a:endParaRPr lang="en-GB"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413" y="266700"/>
            <a:ext cx="6656387" cy="571500"/>
          </a:xfrm>
        </p:spPr>
        <p:txBody>
          <a:bodyPr/>
          <a:lstStyle/>
          <a:p>
            <a:pPr>
              <a:defRPr/>
            </a:pPr>
            <a:r>
              <a:rPr lang="en-GB" dirty="0" smtClean="0"/>
              <a:t>Next Steps - Implementation</a:t>
            </a:r>
            <a:endParaRPr lang="en-GB" dirty="0"/>
          </a:p>
        </p:txBody>
      </p:sp>
      <p:sp>
        <p:nvSpPr>
          <p:cNvPr id="13315" name="Text Placeholder 2"/>
          <p:cNvSpPr>
            <a:spLocks noGrp="1"/>
          </p:cNvSpPr>
          <p:nvPr>
            <p:ph type="body" sz="quarter" idx="10"/>
          </p:nvPr>
        </p:nvSpPr>
        <p:spPr bwMode="auto">
          <a:xfrm>
            <a:off x="506413" y="1071563"/>
            <a:ext cx="8256587" cy="4800600"/>
          </a:xfrm>
          <a:ln>
            <a:miter lim="800000"/>
            <a:headEnd/>
            <a:tailEnd/>
          </a:ln>
        </p:spPr>
        <p:txBody>
          <a:bodyPr wrap="square" numCol="1" anchor="t" anchorCtr="0" compatLnSpc="1">
            <a:prstTxWarp prst="textNoShape">
              <a:avLst/>
            </a:prstTxWarp>
          </a:bodyPr>
          <a:lstStyle/>
          <a:p>
            <a:pPr marL="0" indent="0">
              <a:buFont typeface="Wingdings" charset="2"/>
              <a:buNone/>
              <a:defRPr/>
            </a:pPr>
            <a:r>
              <a:rPr lang="en-GB" dirty="0" smtClean="0">
                <a:latin typeface="Arial" charset="0"/>
              </a:rPr>
              <a:t>Advocating a strong project management approach with clear roles, responsibilities and a TOR – this is a cross directorate project</a:t>
            </a:r>
          </a:p>
          <a:p>
            <a:pPr marL="0" indent="0">
              <a:buFont typeface="Wingdings" charset="2"/>
              <a:buNone/>
              <a:defRPr/>
            </a:pPr>
            <a:r>
              <a:rPr lang="en-GB" dirty="0" smtClean="0">
                <a:latin typeface="Arial" charset="0"/>
              </a:rPr>
              <a:t>Implementation Plan – includes any phasing, key activities and interdependencies</a:t>
            </a:r>
          </a:p>
          <a:p>
            <a:pPr marL="0" indent="0">
              <a:buFont typeface="Wingdings" charset="2"/>
              <a:buNone/>
              <a:defRPr/>
            </a:pPr>
            <a:r>
              <a:rPr lang="en-GB" dirty="0" smtClean="0">
                <a:latin typeface="Arial" charset="0"/>
              </a:rPr>
              <a:t>Key deliverables, policy document to come from existing core group plus</a:t>
            </a:r>
          </a:p>
          <a:p>
            <a:pPr>
              <a:buFontTx/>
              <a:buChar char="-"/>
              <a:defRPr/>
            </a:pPr>
            <a:r>
              <a:rPr lang="en-GB" sz="1600" dirty="0" smtClean="0">
                <a:latin typeface="Arial" charset="0"/>
              </a:rPr>
              <a:t>Data gathering (income and savings data)</a:t>
            </a:r>
          </a:p>
          <a:p>
            <a:pPr>
              <a:buFontTx/>
              <a:buChar char="-"/>
              <a:defRPr/>
            </a:pPr>
            <a:r>
              <a:rPr lang="en-GB" sz="1600" dirty="0" smtClean="0">
                <a:latin typeface="Arial" charset="0"/>
              </a:rPr>
              <a:t>Public information</a:t>
            </a:r>
          </a:p>
          <a:p>
            <a:pPr>
              <a:buFontTx/>
              <a:buChar char="-"/>
              <a:defRPr/>
            </a:pPr>
            <a:r>
              <a:rPr lang="en-GB" sz="1600" dirty="0" smtClean="0">
                <a:latin typeface="Arial" charset="0"/>
              </a:rPr>
              <a:t>Financial assessment process and documentation</a:t>
            </a:r>
          </a:p>
          <a:p>
            <a:pPr>
              <a:buFontTx/>
              <a:buChar char="-"/>
              <a:defRPr/>
            </a:pPr>
            <a:r>
              <a:rPr lang="en-GB" sz="1600" dirty="0" smtClean="0">
                <a:latin typeface="Arial" charset="0"/>
              </a:rPr>
              <a:t>Financial contribution calculator tool/model</a:t>
            </a:r>
          </a:p>
          <a:p>
            <a:pPr>
              <a:buFontTx/>
              <a:buChar char="-"/>
              <a:defRPr/>
            </a:pPr>
            <a:r>
              <a:rPr lang="en-GB" sz="1600" dirty="0" smtClean="0">
                <a:latin typeface="Arial" charset="0"/>
              </a:rPr>
              <a:t>System for storage, Mosaic – long term solution</a:t>
            </a:r>
          </a:p>
          <a:p>
            <a:pPr>
              <a:buFontTx/>
              <a:buChar char="-"/>
              <a:defRPr/>
            </a:pPr>
            <a:r>
              <a:rPr lang="en-GB" sz="1600" dirty="0" smtClean="0">
                <a:latin typeface="Arial" charset="0"/>
              </a:rPr>
              <a:t> System for billing (oracle) and corporate debt management</a:t>
            </a:r>
          </a:p>
          <a:p>
            <a:pPr>
              <a:buFontTx/>
              <a:buChar char="-"/>
              <a:defRPr/>
            </a:pPr>
            <a:r>
              <a:rPr lang="en-GB" sz="1600" dirty="0" smtClean="0">
                <a:latin typeface="Arial" charset="0"/>
              </a:rPr>
              <a:t>Staff and </a:t>
            </a:r>
            <a:r>
              <a:rPr lang="en-GB" sz="1600" smtClean="0">
                <a:latin typeface="Arial" charset="0"/>
              </a:rPr>
              <a:t>resources - </a:t>
            </a:r>
            <a:r>
              <a:rPr lang="en-GB" sz="1600" dirty="0" smtClean="0">
                <a:latin typeface="Arial" charset="0"/>
              </a:rPr>
              <a:t>staff procedures and training    - agreement across directorates </a:t>
            </a:r>
            <a:endParaRPr lang="en-GB" dirty="0" smtClean="0">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3671888"/>
            <a:ext cx="5149850" cy="512762"/>
          </a:xfrm>
        </p:spPr>
        <p:txBody>
          <a:bodyPr/>
          <a:lstStyle/>
          <a:p>
            <a:r>
              <a:rPr lang="en-GB" smtClean="0">
                <a:latin typeface="Arial" charset="0"/>
                <a:cs typeface="Arial" charset="0"/>
              </a:rPr>
              <a:t/>
            </a:r>
            <a:br>
              <a:rPr lang="en-GB" smtClean="0">
                <a:latin typeface="Arial" charset="0"/>
                <a:cs typeface="Arial" charset="0"/>
              </a:rPr>
            </a:br>
            <a:r>
              <a:rPr lang="en-GB" smtClean="0">
                <a:latin typeface="Arial" charset="0"/>
                <a:cs typeface="Arial" charset="0"/>
              </a:rPr>
              <a:t/>
            </a:r>
            <a:br>
              <a:rPr lang="en-GB" smtClean="0">
                <a:latin typeface="Arial" charset="0"/>
                <a:cs typeface="Arial" charset="0"/>
              </a:rPr>
            </a:br>
            <a:r>
              <a:rPr lang="en-GB" smtClean="0">
                <a:latin typeface="Arial" charset="0"/>
                <a:cs typeface="Arial" charset="0"/>
              </a:rPr>
              <a:t>Comfort Break  </a:t>
            </a:r>
            <a:br>
              <a:rPr lang="en-GB" smtClean="0">
                <a:latin typeface="Arial" charset="0"/>
                <a:cs typeface="Arial" charset="0"/>
              </a:rPr>
            </a:br>
            <a:r>
              <a:rPr lang="en-GB" smtClean="0">
                <a:latin typeface="Arial" charset="0"/>
                <a:cs typeface="Arial" charset="0"/>
              </a:rPr>
              <a:t/>
            </a:r>
            <a:br>
              <a:rPr lang="en-GB" smtClean="0">
                <a:latin typeface="Arial" charset="0"/>
                <a:cs typeface="Arial" charset="0"/>
              </a:rPr>
            </a:br>
            <a:r>
              <a:rPr lang="en-GB" smtClean="0">
                <a:latin typeface="Arial" charset="0"/>
                <a:cs typeface="Arial" charset="0"/>
              </a:rPr>
              <a:t/>
            </a:r>
            <a:br>
              <a:rPr lang="en-GB" smtClean="0">
                <a:latin typeface="Arial" charset="0"/>
                <a:cs typeface="Arial" charset="0"/>
              </a:rPr>
            </a:br>
            <a:endParaRPr lang="en-US" smtClean="0">
              <a:latin typeface="Arial" charset="0"/>
              <a:cs typeface="Arial" charset="0"/>
            </a:endParaRPr>
          </a:p>
        </p:txBody>
      </p:sp>
      <p:pic>
        <p:nvPicPr>
          <p:cNvPr id="20483" name="Picture 3" descr="C:\Users\kocl\AppData\Local\Microsoft\Windows\Temporary Internet Files\Content.IE5\IR6DIW05\460380462_333f383802_z[1].jpg"/>
          <p:cNvPicPr>
            <a:picLocks noChangeAspect="1" noChangeArrowheads="1"/>
          </p:cNvPicPr>
          <p:nvPr/>
        </p:nvPicPr>
        <p:blipFill>
          <a:blip r:embed="rId2"/>
          <a:srcRect/>
          <a:stretch>
            <a:fillRect/>
          </a:stretch>
        </p:blipFill>
        <p:spPr bwMode="auto">
          <a:xfrm>
            <a:off x="4213225" y="2420938"/>
            <a:ext cx="3814763" cy="237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3429000"/>
            <a:ext cx="8229600" cy="1571636"/>
          </a:xfrm>
        </p:spPr>
        <p:txBody>
          <a:bodyPr/>
          <a:lstStyle/>
          <a:p>
            <a:r>
              <a:rPr lang="en-GB" dirty="0" smtClean="0">
                <a:latin typeface="Arial" charset="0"/>
                <a:cs typeface="Arial" charset="0"/>
              </a:rPr>
              <a:t> </a:t>
            </a:r>
            <a:r>
              <a:rPr lang="en-GB" dirty="0" smtClean="0"/>
              <a:t>Adult Social Care &amp; Inclusion</a:t>
            </a:r>
            <a:br>
              <a:rPr lang="en-GB" dirty="0" smtClean="0"/>
            </a:br>
            <a:r>
              <a:rPr lang="en-GB" dirty="0" smtClean="0"/>
              <a:t>Savings and Efficiency Delivery </a:t>
            </a:r>
            <a:br>
              <a:rPr lang="en-GB" dirty="0" smtClean="0"/>
            </a:br>
            <a:r>
              <a:rPr lang="en-GB" dirty="0" smtClean="0">
                <a:latin typeface="Arial" charset="0"/>
                <a:cs typeface="Arial" charset="0"/>
              </a:rPr>
              <a:t>– Terry Hawkins</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Vision and Ambition </a:t>
            </a:r>
            <a:endParaRPr lang="en-GB" dirty="0"/>
          </a:p>
        </p:txBody>
      </p:sp>
      <p:sp>
        <p:nvSpPr>
          <p:cNvPr id="3" name="Text Placeholder 2"/>
          <p:cNvSpPr>
            <a:spLocks noGrp="1"/>
          </p:cNvSpPr>
          <p:nvPr>
            <p:ph type="body" sz="quarter" idx="10"/>
          </p:nvPr>
        </p:nvSpPr>
        <p:spPr/>
        <p:txBody>
          <a:bodyPr/>
          <a:lstStyle/>
          <a:p>
            <a:pPr>
              <a:buNone/>
            </a:pPr>
            <a:endParaRPr lang="en-GB" dirty="0" smtClean="0">
              <a:latin typeface="+mn-lt"/>
            </a:endParaRPr>
          </a:p>
          <a:p>
            <a:endParaRPr lang="en-GB" sz="1000" dirty="0" smtClean="0">
              <a:latin typeface="+mn-lt"/>
            </a:endParaRPr>
          </a:p>
          <a:p>
            <a:endParaRPr lang="en-GB" sz="1000" dirty="0" smtClean="0"/>
          </a:p>
        </p:txBody>
      </p:sp>
      <p:sp>
        <p:nvSpPr>
          <p:cNvPr id="5" name="Subtitle 2"/>
          <p:cNvSpPr txBox="1">
            <a:spLocks/>
          </p:cNvSpPr>
          <p:nvPr/>
        </p:nvSpPr>
        <p:spPr>
          <a:xfrm>
            <a:off x="467544" y="836712"/>
            <a:ext cx="8136904" cy="5328592"/>
          </a:xfrm>
          <a:prstGeom prst="rect">
            <a:avLst/>
          </a:prstGeom>
        </p:spPr>
        <p:txBody>
          <a:bodyPr/>
          <a:lstStyle/>
          <a:p>
            <a:pPr marL="342900" marR="0" lvl="0" indent="-342900" algn="ctr" defTabSz="457200" rtl="0" eaLnBrk="0" fontAlgn="base" latinLnBrk="0" hangingPunct="0">
              <a:lnSpc>
                <a:spcPct val="100000"/>
              </a:lnSpc>
              <a:spcBef>
                <a:spcPct val="20000"/>
              </a:spcBef>
              <a:spcAft>
                <a:spcPct val="0"/>
              </a:spcAft>
              <a:buClrTx/>
              <a:buSzTx/>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1" i="1" u="none" strike="noStrike" kern="1200" cap="none" spc="0" normalizeH="0" baseline="0" noProof="0" dirty="0" smtClean="0">
                <a:ln>
                  <a:noFill/>
                </a:ln>
                <a:solidFill>
                  <a:schemeClr val="tx1"/>
                </a:solidFill>
                <a:effectLst/>
                <a:uLnTx/>
                <a:uFillTx/>
                <a:latin typeface="+mn-lt"/>
                <a:ea typeface="+mn-ea"/>
                <a:cs typeface="+mn-cs"/>
              </a:rPr>
              <a:t>Making a positive</a:t>
            </a:r>
            <a:r>
              <a:rPr kumimoji="0" lang="en-GB" sz="2800" b="1" i="1" u="none" strike="noStrike" kern="1200" cap="none" spc="0" normalizeH="0" noProof="0" dirty="0" smtClean="0">
                <a:ln>
                  <a:noFill/>
                </a:ln>
                <a:solidFill>
                  <a:schemeClr val="tx1"/>
                </a:solidFill>
                <a:effectLst/>
                <a:uLnTx/>
                <a:uFillTx/>
                <a:latin typeface="+mn-lt"/>
                <a:ea typeface="+mn-ea"/>
                <a:cs typeface="+mn-cs"/>
              </a:rPr>
              <a:t> </a:t>
            </a:r>
            <a:r>
              <a:rPr kumimoji="0" lang="en-GB" sz="2800" b="1" i="1" u="none" strike="noStrike" kern="1200" cap="none" spc="0" normalizeH="0" baseline="0" noProof="0" dirty="0" smtClean="0">
                <a:ln>
                  <a:noFill/>
                </a:ln>
                <a:solidFill>
                  <a:schemeClr val="tx1"/>
                </a:solidFill>
                <a:effectLst/>
                <a:uLnTx/>
                <a:uFillTx/>
                <a:latin typeface="+mn-lt"/>
                <a:ea typeface="+mn-ea"/>
                <a:cs typeface="+mn-cs"/>
              </a:rPr>
              <a:t>difference to the lives of </a:t>
            </a:r>
          </a:p>
          <a:p>
            <a:pPr marL="342900" marR="0" lvl="0" indent="-342900" algn="ctr" defTabSz="457200" rtl="0" eaLnBrk="0" fontAlgn="base" latinLnBrk="0" hangingPunct="0">
              <a:lnSpc>
                <a:spcPct val="100000"/>
              </a:lnSpc>
              <a:spcBef>
                <a:spcPct val="20000"/>
              </a:spcBef>
              <a:spcAft>
                <a:spcPct val="0"/>
              </a:spcAft>
              <a:buClrTx/>
              <a:buSzTx/>
              <a:tabLst/>
              <a:defRPr/>
            </a:pPr>
            <a:r>
              <a:rPr kumimoji="0" lang="en-GB" sz="2800" b="1" i="1" u="none" strike="noStrike" kern="1200" cap="none" spc="0" normalizeH="0" baseline="0" noProof="0" dirty="0" smtClean="0">
                <a:ln>
                  <a:noFill/>
                </a:ln>
                <a:solidFill>
                  <a:schemeClr val="tx1"/>
                </a:solidFill>
                <a:effectLst/>
                <a:uLnTx/>
                <a:uFillTx/>
                <a:latin typeface="+mn-lt"/>
                <a:ea typeface="+mn-ea"/>
                <a:cs typeface="+mn-cs"/>
              </a:rPr>
              <a:t>Walsall People</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Better outcomes at lower cost</a:t>
            </a:r>
          </a:p>
          <a:p>
            <a:pPr marL="342900" marR="0" lvl="0" indent="-342900" algn="l" defTabSz="457200" rtl="0" eaLnBrk="0" fontAlgn="base" latinLnBrk="0" hangingPunct="0">
              <a:lnSpc>
                <a:spcPct val="100000"/>
              </a:lnSpc>
              <a:spcBef>
                <a:spcPct val="20000"/>
              </a:spcBef>
              <a:spcAft>
                <a:spcPct val="0"/>
              </a:spcAft>
              <a:buClrTx/>
              <a:buSzTx/>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Through</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lang="en-GB" sz="2800" dirty="0" smtClean="0"/>
              <a:t>Utilising all resources targeted on efficient delivery of a better customer experience and improved outcomes </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Focus on productivity, more for less/same</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lang="en-GB" sz="2800" dirty="0" smtClean="0"/>
              <a:t>Efficiency, effectiveness and Economic</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Form</a:t>
            </a:r>
            <a:r>
              <a:rPr kumimoji="0" lang="en-GB" sz="2800" b="0" i="0" u="none" strike="noStrike" kern="1200" cap="none" spc="0" normalizeH="0" noProof="0" dirty="0" smtClean="0">
                <a:ln>
                  <a:noFill/>
                </a:ln>
                <a:solidFill>
                  <a:schemeClr val="tx1"/>
                </a:solidFill>
                <a:effectLst/>
                <a:uLnTx/>
                <a:uFillTx/>
                <a:latin typeface="+mn-lt"/>
                <a:ea typeface="+mn-ea"/>
                <a:cs typeface="+mn-cs"/>
              </a:rPr>
              <a:t> and Function</a:t>
            </a: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Savings – 2016/17</a:t>
            </a:r>
            <a:endParaRPr lang="en-GB" dirty="0"/>
          </a:p>
        </p:txBody>
      </p:sp>
      <p:sp>
        <p:nvSpPr>
          <p:cNvPr id="6" name="Subtitle 2"/>
          <p:cNvSpPr>
            <a:spLocks noGrp="1"/>
          </p:cNvSpPr>
          <p:nvPr>
            <p:ph type="body" sz="quarter" idx="10"/>
          </p:nvPr>
        </p:nvSpPr>
        <p:spPr>
          <a:xfrm>
            <a:off x="467544" y="1124744"/>
            <a:ext cx="8256588" cy="4656584"/>
          </a:xfrm>
        </p:spPr>
        <p:txBody>
          <a:bodyPr/>
          <a:lstStyle/>
          <a:p>
            <a:pPr algn="l">
              <a:buFont typeface="Arial" pitchFamily="34" charset="0"/>
              <a:buChar char="•"/>
            </a:pPr>
            <a:r>
              <a:rPr lang="en-GB" sz="2800" dirty="0" smtClean="0"/>
              <a:t>Care and Support – Reduced packages of support</a:t>
            </a:r>
            <a:endParaRPr lang="en-GB" dirty="0" smtClean="0"/>
          </a:p>
          <a:p>
            <a:pPr>
              <a:buFont typeface="Arial" pitchFamily="34" charset="0"/>
              <a:buChar char="•"/>
            </a:pPr>
            <a:r>
              <a:rPr lang="en-GB" sz="2800" dirty="0" smtClean="0"/>
              <a:t>Learning Disabilities – re-provision</a:t>
            </a:r>
          </a:p>
          <a:p>
            <a:pPr>
              <a:buFont typeface="Arial" pitchFamily="34" charset="0"/>
              <a:buChar char="•"/>
            </a:pPr>
            <a:r>
              <a:rPr lang="en-GB" sz="2800" dirty="0" smtClean="0"/>
              <a:t>Housing 21 Contract - Efficiencies</a:t>
            </a:r>
          </a:p>
          <a:p>
            <a:pPr>
              <a:buFont typeface="Arial" pitchFamily="34" charset="0"/>
              <a:buChar char="•"/>
            </a:pPr>
            <a:r>
              <a:rPr lang="en-GB" sz="2800" dirty="0" smtClean="0"/>
              <a:t>Service Level Agreements – review third party funding</a:t>
            </a:r>
          </a:p>
          <a:p>
            <a:pPr>
              <a:buFont typeface="Arial" pitchFamily="34" charset="0"/>
              <a:buChar char="•"/>
            </a:pPr>
            <a:r>
              <a:rPr lang="en-GB" sz="2800" dirty="0" smtClean="0"/>
              <a:t>Section 75 Agreement – Reduce costs</a:t>
            </a:r>
          </a:p>
          <a:p>
            <a:pPr>
              <a:buFont typeface="Arial" pitchFamily="34" charset="0"/>
              <a:buChar char="•"/>
            </a:pPr>
            <a:r>
              <a:rPr lang="en-GB" sz="2800" dirty="0" smtClean="0"/>
              <a:t>Day Opportunities – New model</a:t>
            </a:r>
            <a:endParaRPr lang="en-GB" dirty="0" smtClean="0"/>
          </a:p>
          <a:p>
            <a:pPr>
              <a:buFont typeface="Arial" pitchFamily="34" charset="0"/>
              <a:buChar char="•"/>
            </a:pPr>
            <a:endParaRPr lang="en-GB"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Savings – 2015/16</a:t>
            </a:r>
            <a:endParaRPr lang="en-GB" dirty="0"/>
          </a:p>
        </p:txBody>
      </p:sp>
      <p:sp>
        <p:nvSpPr>
          <p:cNvPr id="6" name="Subtitle 2"/>
          <p:cNvSpPr>
            <a:spLocks noGrp="1"/>
          </p:cNvSpPr>
          <p:nvPr>
            <p:ph type="body" sz="quarter" idx="10"/>
          </p:nvPr>
        </p:nvSpPr>
        <p:spPr/>
        <p:txBody>
          <a:bodyPr/>
          <a:lstStyle/>
          <a:p>
            <a:pPr algn="l">
              <a:buFont typeface="Arial" pitchFamily="34" charset="0"/>
              <a:buChar char="•"/>
            </a:pPr>
            <a:r>
              <a:rPr lang="en-GB" sz="2800" dirty="0" smtClean="0"/>
              <a:t>Care and Support – Reduced packages of support</a:t>
            </a:r>
            <a:endParaRPr lang="en-GB" sz="2200" dirty="0" smtClean="0"/>
          </a:p>
          <a:p>
            <a:pPr>
              <a:buFont typeface="Arial" pitchFamily="34" charset="0"/>
              <a:buChar char="•"/>
            </a:pPr>
            <a:r>
              <a:rPr lang="en-GB" sz="2800" dirty="0" smtClean="0"/>
              <a:t>Learning Disabilities – re-provision</a:t>
            </a:r>
          </a:p>
          <a:p>
            <a:pPr>
              <a:buFont typeface="Arial" pitchFamily="34" charset="0"/>
              <a:buChar char="•"/>
            </a:pPr>
            <a:r>
              <a:rPr lang="en-GB" sz="2800" dirty="0" smtClean="0"/>
              <a:t>Apprenticeships – withdrawal</a:t>
            </a:r>
          </a:p>
          <a:p>
            <a:pPr>
              <a:buFont typeface="Arial" pitchFamily="34" charset="0"/>
              <a:buChar char="•"/>
            </a:pPr>
            <a:r>
              <a:rPr lang="en-GB" sz="2800" dirty="0" err="1" smtClean="0"/>
              <a:t>Recruitability</a:t>
            </a:r>
            <a:r>
              <a:rPr lang="en-GB" sz="2800" dirty="0" smtClean="0"/>
              <a:t> Payments – withdrawal</a:t>
            </a:r>
          </a:p>
          <a:p>
            <a:pPr>
              <a:buFont typeface="Arial" pitchFamily="34" charset="0"/>
              <a:buChar char="•"/>
            </a:pPr>
            <a:r>
              <a:rPr lang="en-GB" sz="2800" dirty="0" smtClean="0"/>
              <a:t>Fallings Health – Delivery of efficiencies</a:t>
            </a:r>
          </a:p>
          <a:p>
            <a:pPr>
              <a:buFont typeface="Arial" pitchFamily="34" charset="0"/>
              <a:buChar char="•"/>
            </a:pPr>
            <a:r>
              <a:rPr lang="en-GB" sz="2800" dirty="0" smtClean="0"/>
              <a:t>Strategic Support – Programme Office/Paris and Performance Team</a:t>
            </a:r>
          </a:p>
          <a:p>
            <a:pPr>
              <a:buFont typeface="Arial" pitchFamily="34" charset="0"/>
              <a:buChar char="•"/>
            </a:pPr>
            <a:r>
              <a:rPr lang="en-GB" sz="2800" dirty="0" smtClean="0"/>
              <a:t>Total savings target £3.3m</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Savings – 2016/17</a:t>
            </a:r>
            <a:endParaRPr lang="en-GB" dirty="0"/>
          </a:p>
        </p:txBody>
      </p:sp>
      <p:sp>
        <p:nvSpPr>
          <p:cNvPr id="6" name="Subtitle 2"/>
          <p:cNvSpPr>
            <a:spLocks noGrp="1"/>
          </p:cNvSpPr>
          <p:nvPr>
            <p:ph type="body" sz="quarter" idx="10"/>
          </p:nvPr>
        </p:nvSpPr>
        <p:spPr>
          <a:xfrm>
            <a:off x="467544" y="1412776"/>
            <a:ext cx="8256588" cy="4368552"/>
          </a:xfrm>
        </p:spPr>
        <p:txBody>
          <a:bodyPr/>
          <a:lstStyle/>
          <a:p>
            <a:pPr>
              <a:buFont typeface="Arial" pitchFamily="34" charset="0"/>
              <a:buChar char="•"/>
            </a:pPr>
            <a:r>
              <a:rPr lang="en-GB" sz="2800" dirty="0" smtClean="0"/>
              <a:t>Links to Work – Redesign</a:t>
            </a:r>
          </a:p>
          <a:p>
            <a:pPr>
              <a:buFont typeface="Arial" pitchFamily="34" charset="0"/>
              <a:buChar char="•"/>
            </a:pPr>
            <a:r>
              <a:rPr lang="en-GB" sz="2800" dirty="0" smtClean="0"/>
              <a:t>Community Alarm/Charging Savings </a:t>
            </a:r>
          </a:p>
          <a:p>
            <a:pPr>
              <a:buFont typeface="Arial" pitchFamily="34" charset="0"/>
              <a:buChar char="•"/>
            </a:pPr>
            <a:r>
              <a:rPr lang="en-GB" sz="2800" dirty="0" smtClean="0"/>
              <a:t>Business Support – Efficiencies/Mosaic</a:t>
            </a:r>
          </a:p>
          <a:p>
            <a:pPr>
              <a:buFont typeface="Arial" pitchFamily="34" charset="0"/>
              <a:buChar char="•"/>
            </a:pPr>
            <a:r>
              <a:rPr lang="en-GB" sz="2800" dirty="0" smtClean="0"/>
              <a:t>Strategic Support – Programme Office/Paris and Performance Team</a:t>
            </a:r>
          </a:p>
          <a:p>
            <a:pPr>
              <a:buFont typeface="Arial" pitchFamily="34" charset="0"/>
              <a:buChar char="•"/>
            </a:pPr>
            <a:r>
              <a:rPr lang="en-GB" sz="2800" dirty="0" smtClean="0"/>
              <a:t>Total savings target £5.9m</a:t>
            </a:r>
            <a:endParaRPr lang="en-GB"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Better outcomes at lower cost</a:t>
            </a:r>
            <a:endParaRPr lang="en-GB" dirty="0"/>
          </a:p>
        </p:txBody>
      </p:sp>
      <p:sp>
        <p:nvSpPr>
          <p:cNvPr id="6" name="Subtitle 2"/>
          <p:cNvSpPr>
            <a:spLocks noGrp="1"/>
          </p:cNvSpPr>
          <p:nvPr>
            <p:ph type="body" sz="quarter" idx="10"/>
          </p:nvPr>
        </p:nvSpPr>
        <p:spPr>
          <a:xfrm>
            <a:off x="467544" y="1412776"/>
            <a:ext cx="8256588" cy="4368552"/>
          </a:xfrm>
        </p:spPr>
        <p:txBody>
          <a:bodyPr/>
          <a:lstStyle/>
          <a:p>
            <a:pPr>
              <a:buFont typeface="Arial" pitchFamily="34" charset="0"/>
              <a:buChar char="•"/>
            </a:pPr>
            <a:r>
              <a:rPr lang="en-GB" sz="2800" dirty="0" smtClean="0"/>
              <a:t>Improved Performance</a:t>
            </a:r>
          </a:p>
          <a:p>
            <a:pPr>
              <a:buFont typeface="Arial" pitchFamily="34" charset="0"/>
              <a:buChar char="•"/>
            </a:pPr>
            <a:r>
              <a:rPr lang="en-GB" sz="2800" dirty="0" smtClean="0"/>
              <a:t>Flexibility, creativity, new ways of working</a:t>
            </a:r>
          </a:p>
          <a:p>
            <a:pPr>
              <a:buFont typeface="Arial" pitchFamily="34" charset="0"/>
              <a:buChar char="•"/>
            </a:pPr>
            <a:r>
              <a:rPr lang="en-GB" sz="2800" dirty="0" smtClean="0"/>
              <a:t>Problem solving focus</a:t>
            </a:r>
          </a:p>
          <a:p>
            <a:pPr>
              <a:buFont typeface="Arial" pitchFamily="34" charset="0"/>
              <a:buChar char="•"/>
            </a:pPr>
            <a:r>
              <a:rPr lang="en-GB" sz="2800" dirty="0" smtClean="0"/>
              <a:t>One service, one vision</a:t>
            </a:r>
          </a:p>
          <a:p>
            <a:pPr>
              <a:buFont typeface="Arial" pitchFamily="34" charset="0"/>
              <a:buChar char="•"/>
            </a:pPr>
            <a:r>
              <a:rPr lang="en-GB" sz="2800" dirty="0" smtClean="0"/>
              <a:t>Challenging!</a:t>
            </a:r>
            <a:endParaRPr lang="en-GB"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dirty="0" smtClean="0">
                <a:latin typeface="Arial" charset="0"/>
                <a:cs typeface="Arial" charset="0"/>
              </a:rPr>
              <a:t>Better outcomes at lower cost –</a:t>
            </a:r>
            <a:br>
              <a:rPr lang="en-GB" dirty="0" smtClean="0">
                <a:latin typeface="Arial" charset="0"/>
                <a:cs typeface="Arial" charset="0"/>
              </a:rPr>
            </a:br>
            <a:r>
              <a:rPr lang="en-GB" dirty="0" smtClean="0">
                <a:latin typeface="Arial" charset="0"/>
                <a:cs typeface="Arial" charset="0"/>
              </a:rPr>
              <a:t>Rick O’Brien</a:t>
            </a:r>
            <a:br>
              <a:rPr lang="en-GB" dirty="0" smtClean="0">
                <a:latin typeface="Arial" charset="0"/>
                <a:cs typeface="Arial" charset="0"/>
              </a:rPr>
            </a:b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mtClean="0">
                <a:latin typeface="Arial" charset="0"/>
                <a:cs typeface="Arial" charset="0"/>
              </a:rPr>
              <a:t/>
            </a:r>
            <a:br>
              <a:rPr lang="en-GB" smtClean="0">
                <a:latin typeface="Arial" charset="0"/>
                <a:cs typeface="Arial" charset="0"/>
              </a:rPr>
            </a:br>
            <a:r>
              <a:rPr lang="en-GB" smtClean="0">
                <a:latin typeface="Arial" charset="0"/>
                <a:cs typeface="Arial" charset="0"/>
              </a:rPr>
              <a:t/>
            </a:r>
            <a:br>
              <a:rPr lang="en-GB" smtClean="0">
                <a:latin typeface="Arial" charset="0"/>
                <a:cs typeface="Arial" charset="0"/>
              </a:rPr>
            </a:br>
            <a:r>
              <a:rPr lang="en-GB" smtClean="0">
                <a:latin typeface="Arial" charset="0"/>
                <a:cs typeface="Arial" charset="0"/>
              </a:rPr>
              <a:t/>
            </a:r>
            <a:br>
              <a:rPr lang="en-GB" smtClean="0">
                <a:latin typeface="Arial" charset="0"/>
                <a:cs typeface="Arial" charset="0"/>
              </a:rPr>
            </a:br>
            <a:r>
              <a:rPr lang="en-GB" smtClean="0">
                <a:latin typeface="Arial" charset="0"/>
                <a:cs typeface="Arial" charset="0"/>
              </a:rPr>
              <a:t/>
            </a:r>
            <a:br>
              <a:rPr lang="en-GB" smtClean="0">
                <a:latin typeface="Arial" charset="0"/>
                <a:cs typeface="Arial" charset="0"/>
              </a:rPr>
            </a:br>
            <a:r>
              <a:rPr lang="en-GB" smtClean="0">
                <a:latin typeface="Arial" charset="0"/>
                <a:cs typeface="Arial" charset="0"/>
              </a:rPr>
              <a:t>Setting the Scene – Keith Skerman</a:t>
            </a:r>
            <a:br>
              <a:rPr lang="en-GB" smtClean="0">
                <a:latin typeface="Arial" charset="0"/>
                <a:cs typeface="Arial" charset="0"/>
              </a:rPr>
            </a:b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413" y="266700"/>
            <a:ext cx="8637587" cy="571500"/>
          </a:xfrm>
        </p:spPr>
        <p:txBody>
          <a:bodyPr/>
          <a:lstStyle/>
          <a:p>
            <a:pPr>
              <a:defRPr/>
            </a:pPr>
            <a:r>
              <a:rPr lang="en-GB" sz="2800" dirty="0" smtClean="0"/>
              <a:t>Achieving efficiencies through support planning  </a:t>
            </a:r>
            <a:endParaRPr lang="en-GB" sz="2800" dirty="0"/>
          </a:p>
        </p:txBody>
      </p:sp>
      <p:graphicFrame>
        <p:nvGraphicFramePr>
          <p:cNvPr id="1026" name="Object 4"/>
          <p:cNvGraphicFramePr>
            <a:graphicFrameLocks noChangeAspect="1"/>
          </p:cNvGraphicFramePr>
          <p:nvPr/>
        </p:nvGraphicFramePr>
        <p:xfrm>
          <a:off x="506413" y="1196975"/>
          <a:ext cx="8169275" cy="4765675"/>
        </p:xfrm>
        <a:graphic>
          <a:graphicData uri="http://schemas.openxmlformats.org/presentationml/2006/ole">
            <p:oleObj spid="_x0000_s2050" name="Acrobat Document" r:id="rId3" imgW="4534293" imgH="3193057" progId="AcroExch.Document.7">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algn="l"/>
            <a:r>
              <a:rPr lang="en-GB" sz="3200" smtClean="0">
                <a:latin typeface="Arial" charset="0"/>
                <a:cs typeface="Arial" charset="0"/>
              </a:rPr>
              <a:t>Maximising assets (My gifts and skills) </a:t>
            </a:r>
          </a:p>
        </p:txBody>
      </p:sp>
      <p:sp>
        <p:nvSpPr>
          <p:cNvPr id="6147" name="TextBox 3"/>
          <p:cNvSpPr txBox="1">
            <a:spLocks noChangeArrowheads="1"/>
          </p:cNvSpPr>
          <p:nvPr/>
        </p:nvSpPr>
        <p:spPr bwMode="auto">
          <a:xfrm>
            <a:off x="323850" y="836612"/>
            <a:ext cx="4968875" cy="5570756"/>
          </a:xfrm>
          <a:prstGeom prst="rect">
            <a:avLst/>
          </a:prstGeom>
          <a:noFill/>
          <a:ln w="9525">
            <a:noFill/>
            <a:miter lim="800000"/>
            <a:headEnd/>
            <a:tailEnd/>
          </a:ln>
        </p:spPr>
        <p:txBody>
          <a:bodyPr wrap="square">
            <a:spAutoFit/>
          </a:bodyPr>
          <a:lstStyle/>
          <a:p>
            <a:endParaRPr lang="en-GB" dirty="0" smtClean="0"/>
          </a:p>
          <a:p>
            <a:r>
              <a:rPr lang="en-GB" dirty="0" smtClean="0"/>
              <a:t>What </a:t>
            </a:r>
            <a:r>
              <a:rPr lang="en-GB" dirty="0"/>
              <a:t>do I bring in terms of  personal qualities, talents, skills and material resources, that </a:t>
            </a:r>
            <a:endParaRPr lang="en-GB" dirty="0" smtClean="0"/>
          </a:p>
          <a:p>
            <a:r>
              <a:rPr lang="en-GB" dirty="0" smtClean="0"/>
              <a:t>can </a:t>
            </a:r>
            <a:r>
              <a:rPr lang="en-GB" dirty="0"/>
              <a:t>help make the changes that I </a:t>
            </a:r>
            <a:r>
              <a:rPr lang="en-GB" dirty="0" smtClean="0"/>
              <a:t>want.</a:t>
            </a:r>
            <a:endParaRPr lang="en-GB" dirty="0"/>
          </a:p>
          <a:p>
            <a:endParaRPr lang="en-GB" dirty="0" smtClean="0"/>
          </a:p>
          <a:p>
            <a:endParaRPr lang="en-GB" dirty="0"/>
          </a:p>
          <a:p>
            <a:r>
              <a:rPr lang="en-GB" dirty="0" smtClean="0"/>
              <a:t>How  is my </a:t>
            </a:r>
            <a:r>
              <a:rPr lang="en-GB" dirty="0"/>
              <a:t>individuality is expressed in the way </a:t>
            </a:r>
            <a:r>
              <a:rPr lang="en-GB" dirty="0" smtClean="0"/>
              <a:t>I </a:t>
            </a:r>
            <a:r>
              <a:rPr lang="en-GB" dirty="0"/>
              <a:t>want to </a:t>
            </a:r>
            <a:r>
              <a:rPr lang="en-GB" dirty="0" smtClean="0"/>
              <a:t>live my  </a:t>
            </a:r>
            <a:r>
              <a:rPr lang="en-GB" dirty="0"/>
              <a:t>life</a:t>
            </a:r>
          </a:p>
          <a:p>
            <a:endParaRPr lang="en-GB" dirty="0" smtClean="0"/>
          </a:p>
          <a:p>
            <a:endParaRPr lang="en-GB" dirty="0"/>
          </a:p>
          <a:p>
            <a:r>
              <a:rPr lang="en-GB" dirty="0" smtClean="0"/>
              <a:t>How can I develop my support </a:t>
            </a:r>
            <a:r>
              <a:rPr lang="en-GB" dirty="0"/>
              <a:t>plan </a:t>
            </a:r>
            <a:r>
              <a:rPr lang="en-GB" dirty="0" smtClean="0"/>
              <a:t>to build </a:t>
            </a:r>
          </a:p>
          <a:p>
            <a:r>
              <a:rPr lang="en-GB" dirty="0" smtClean="0"/>
              <a:t>on and use my talents and how to express</a:t>
            </a:r>
          </a:p>
          <a:p>
            <a:r>
              <a:rPr lang="en-GB" dirty="0" smtClean="0"/>
              <a:t> my lifestyle?</a:t>
            </a:r>
          </a:p>
          <a:p>
            <a:endParaRPr lang="en-GB" dirty="0"/>
          </a:p>
          <a:p>
            <a:r>
              <a:rPr lang="en-GB" dirty="0" smtClean="0"/>
              <a:t>How my interests create </a:t>
            </a:r>
            <a:r>
              <a:rPr lang="en-GB" dirty="0"/>
              <a:t>the possibility of a connection with  </a:t>
            </a:r>
            <a:r>
              <a:rPr lang="en-GB" dirty="0" smtClean="0"/>
              <a:t>other </a:t>
            </a:r>
            <a:r>
              <a:rPr lang="en-GB" dirty="0"/>
              <a:t>people, </a:t>
            </a:r>
            <a:r>
              <a:rPr lang="en-GB" dirty="0" smtClean="0"/>
              <a:t>opportunities </a:t>
            </a:r>
          </a:p>
          <a:p>
            <a:r>
              <a:rPr lang="en-GB" dirty="0" smtClean="0"/>
              <a:t>for </a:t>
            </a:r>
            <a:r>
              <a:rPr lang="en-GB" dirty="0"/>
              <a:t>work or </a:t>
            </a:r>
            <a:r>
              <a:rPr lang="en-GB" dirty="0" smtClean="0"/>
              <a:t>interests to explore</a:t>
            </a:r>
            <a:endParaRPr lang="en-GB" dirty="0"/>
          </a:p>
          <a:p>
            <a:endParaRPr lang="en-GB" sz="1600" dirty="0"/>
          </a:p>
          <a:p>
            <a:endParaRPr lang="en-GB" sz="1600" dirty="0"/>
          </a:p>
          <a:p>
            <a:pPr>
              <a:buFont typeface="Wingdings" pitchFamily="2" charset="2"/>
              <a:buChar char="q"/>
            </a:pPr>
            <a:endParaRPr lang="en-GB" dirty="0"/>
          </a:p>
        </p:txBody>
      </p:sp>
      <p:sp>
        <p:nvSpPr>
          <p:cNvPr id="6148" name="TextBox 4"/>
          <p:cNvSpPr txBox="1">
            <a:spLocks noChangeArrowheads="1"/>
          </p:cNvSpPr>
          <p:nvPr/>
        </p:nvSpPr>
        <p:spPr bwMode="auto">
          <a:xfrm>
            <a:off x="5508625" y="1557338"/>
            <a:ext cx="3178175" cy="368300"/>
          </a:xfrm>
          <a:prstGeom prst="rect">
            <a:avLst/>
          </a:prstGeom>
          <a:noFill/>
          <a:ln w="9525">
            <a:noFill/>
            <a:miter lim="800000"/>
            <a:headEnd/>
            <a:tailEnd/>
          </a:ln>
        </p:spPr>
        <p:txBody>
          <a:bodyPr>
            <a:spAutoFit/>
          </a:bodyPr>
          <a:lstStyle/>
          <a:p>
            <a:endParaRPr lang="en-GB"/>
          </a:p>
        </p:txBody>
      </p:sp>
      <p:pic>
        <p:nvPicPr>
          <p:cNvPr id="6149" name="Picture 5" descr="C:\Users\delaneye\Pictures\rick.JPG"/>
          <p:cNvPicPr>
            <a:picLocks noChangeAspect="1" noChangeArrowheads="1"/>
          </p:cNvPicPr>
          <p:nvPr/>
        </p:nvPicPr>
        <p:blipFill>
          <a:blip r:embed="rId2"/>
          <a:srcRect/>
          <a:stretch>
            <a:fillRect/>
          </a:stretch>
        </p:blipFill>
        <p:spPr bwMode="auto">
          <a:xfrm>
            <a:off x="4857752" y="1557338"/>
            <a:ext cx="4106861" cy="4279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388" y="266700"/>
            <a:ext cx="8569325" cy="571500"/>
          </a:xfrm>
        </p:spPr>
        <p:txBody>
          <a:bodyPr/>
          <a:lstStyle/>
          <a:p>
            <a:pPr>
              <a:defRPr/>
            </a:pPr>
            <a:r>
              <a:rPr lang="en-GB" dirty="0" smtClean="0"/>
              <a:t>Maximising Assets (Community Connections) </a:t>
            </a:r>
            <a:endParaRPr lang="en-GB" dirty="0"/>
          </a:p>
        </p:txBody>
      </p:sp>
      <p:sp>
        <p:nvSpPr>
          <p:cNvPr id="7171" name="TextBox 5"/>
          <p:cNvSpPr txBox="1">
            <a:spLocks noChangeArrowheads="1"/>
          </p:cNvSpPr>
          <p:nvPr/>
        </p:nvSpPr>
        <p:spPr bwMode="auto">
          <a:xfrm>
            <a:off x="179388" y="949325"/>
            <a:ext cx="5502275" cy="5355312"/>
          </a:xfrm>
          <a:prstGeom prst="rect">
            <a:avLst/>
          </a:prstGeom>
          <a:noFill/>
          <a:ln w="9525">
            <a:noFill/>
            <a:miter lim="800000"/>
            <a:headEnd/>
            <a:tailEnd/>
          </a:ln>
        </p:spPr>
        <p:txBody>
          <a:bodyPr wrap="square">
            <a:spAutoFit/>
          </a:bodyPr>
          <a:lstStyle/>
          <a:p>
            <a:endParaRPr lang="en-GB" dirty="0" smtClean="0"/>
          </a:p>
          <a:p>
            <a:r>
              <a:rPr lang="en-GB" dirty="0" smtClean="0"/>
              <a:t>Be </a:t>
            </a:r>
            <a:r>
              <a:rPr lang="en-GB" dirty="0"/>
              <a:t>clear about what places and connections work</a:t>
            </a:r>
          </a:p>
          <a:p>
            <a:r>
              <a:rPr lang="en-GB" dirty="0" smtClean="0"/>
              <a:t>for </a:t>
            </a:r>
            <a:r>
              <a:rPr lang="en-GB" dirty="0"/>
              <a:t>you now, what you want to change, or keep </a:t>
            </a:r>
            <a:endParaRPr lang="en-GB" dirty="0" smtClean="0"/>
          </a:p>
          <a:p>
            <a:r>
              <a:rPr lang="en-GB" dirty="0" smtClean="0"/>
              <a:t>The  </a:t>
            </a:r>
            <a:r>
              <a:rPr lang="en-GB" dirty="0"/>
              <a:t>same in your life; possible </a:t>
            </a:r>
            <a:r>
              <a:rPr lang="en-GB" dirty="0" smtClean="0"/>
              <a:t>opportunities</a:t>
            </a:r>
          </a:p>
          <a:p>
            <a:r>
              <a:rPr lang="en-GB" dirty="0" smtClean="0"/>
              <a:t> </a:t>
            </a:r>
            <a:r>
              <a:rPr lang="en-GB" dirty="0"/>
              <a:t>you take and </a:t>
            </a:r>
            <a:r>
              <a:rPr lang="en-GB" dirty="0" smtClean="0"/>
              <a:t>include </a:t>
            </a:r>
            <a:r>
              <a:rPr lang="en-GB" dirty="0"/>
              <a:t>in your support plan</a:t>
            </a:r>
            <a:r>
              <a:rPr lang="en-GB" dirty="0" smtClean="0"/>
              <a:t>.</a:t>
            </a:r>
          </a:p>
          <a:p>
            <a:endParaRPr lang="en-GB" dirty="0"/>
          </a:p>
          <a:p>
            <a:r>
              <a:rPr lang="en-GB" dirty="0" smtClean="0"/>
              <a:t>Looks </a:t>
            </a:r>
            <a:r>
              <a:rPr lang="en-GB" dirty="0"/>
              <a:t>at the balance in your life between paid support, </a:t>
            </a:r>
            <a:r>
              <a:rPr lang="en-GB" dirty="0" smtClean="0"/>
              <a:t>other </a:t>
            </a:r>
            <a:r>
              <a:rPr lang="en-GB" dirty="0"/>
              <a:t>types of support, and how to use </a:t>
            </a:r>
            <a:endParaRPr lang="en-GB" dirty="0" smtClean="0"/>
          </a:p>
          <a:p>
            <a:r>
              <a:rPr lang="en-GB" dirty="0" smtClean="0"/>
              <a:t>the </a:t>
            </a:r>
            <a:r>
              <a:rPr lang="en-GB" dirty="0"/>
              <a:t>financial </a:t>
            </a:r>
            <a:r>
              <a:rPr lang="en-GB" dirty="0" smtClean="0"/>
              <a:t> </a:t>
            </a:r>
            <a:r>
              <a:rPr lang="en-GB" dirty="0"/>
              <a:t>resources effectively. </a:t>
            </a:r>
            <a:endParaRPr lang="en-GB" dirty="0" smtClean="0"/>
          </a:p>
          <a:p>
            <a:endParaRPr lang="en-GB" dirty="0"/>
          </a:p>
          <a:p>
            <a:r>
              <a:rPr lang="en-GB" dirty="0" smtClean="0"/>
              <a:t>You </a:t>
            </a:r>
            <a:r>
              <a:rPr lang="en-GB" dirty="0"/>
              <a:t>may find support that is already available, </a:t>
            </a:r>
            <a:endParaRPr lang="en-GB" dirty="0" smtClean="0"/>
          </a:p>
          <a:p>
            <a:r>
              <a:rPr lang="en-GB" i="1" u="sng" dirty="0" smtClean="0"/>
              <a:t>rather  </a:t>
            </a:r>
            <a:r>
              <a:rPr lang="en-GB" i="1" u="sng" dirty="0"/>
              <a:t>than introducing paid </a:t>
            </a:r>
            <a:r>
              <a:rPr lang="en-GB" i="1" u="sng" dirty="0" smtClean="0"/>
              <a:t>support</a:t>
            </a:r>
          </a:p>
          <a:p>
            <a:endParaRPr lang="en-GB" i="1" u="sng" dirty="0"/>
          </a:p>
          <a:p>
            <a:pPr>
              <a:buFont typeface="Wingdings" pitchFamily="2" charset="2"/>
              <a:buChar char="q"/>
            </a:pPr>
            <a:endParaRPr lang="en-GB" dirty="0" smtClean="0"/>
          </a:p>
          <a:p>
            <a:r>
              <a:rPr lang="en-GB" dirty="0" smtClean="0"/>
              <a:t>Think </a:t>
            </a:r>
            <a:r>
              <a:rPr lang="en-GB" dirty="0"/>
              <a:t>whether you wish your support plan, </a:t>
            </a:r>
            <a:r>
              <a:rPr lang="en-GB" dirty="0" smtClean="0"/>
              <a:t>and</a:t>
            </a:r>
          </a:p>
          <a:p>
            <a:r>
              <a:rPr lang="en-GB" dirty="0" smtClean="0"/>
              <a:t> the resulting </a:t>
            </a:r>
            <a:r>
              <a:rPr lang="en-GB" dirty="0"/>
              <a:t>funding to support you to </a:t>
            </a:r>
            <a:endParaRPr lang="en-GB" dirty="0" smtClean="0"/>
          </a:p>
          <a:p>
            <a:r>
              <a:rPr lang="en-GB" dirty="0" smtClean="0"/>
              <a:t>strengthen </a:t>
            </a:r>
            <a:r>
              <a:rPr lang="en-GB" i="1" u="sng" dirty="0"/>
              <a:t>your </a:t>
            </a:r>
            <a:r>
              <a:rPr lang="en-GB" i="1" u="sng" dirty="0" smtClean="0"/>
              <a:t> community </a:t>
            </a:r>
            <a:r>
              <a:rPr lang="en-GB" i="1" u="sng" dirty="0"/>
              <a:t>participation.</a:t>
            </a:r>
          </a:p>
          <a:p>
            <a:endParaRPr lang="en-GB" dirty="0"/>
          </a:p>
          <a:p>
            <a:endParaRPr lang="en-GB" dirty="0"/>
          </a:p>
        </p:txBody>
      </p:sp>
      <p:pic>
        <p:nvPicPr>
          <p:cNvPr id="7172" name="Picture 4" descr="C:\Users\delaneye\Pictures\rick 1.JPG"/>
          <p:cNvPicPr>
            <a:picLocks noChangeAspect="1" noChangeArrowheads="1"/>
          </p:cNvPicPr>
          <p:nvPr/>
        </p:nvPicPr>
        <p:blipFill>
          <a:blip r:embed="rId2"/>
          <a:srcRect/>
          <a:stretch>
            <a:fillRect/>
          </a:stretch>
        </p:blipFill>
        <p:spPr bwMode="auto">
          <a:xfrm>
            <a:off x="5036286" y="1785926"/>
            <a:ext cx="4107714"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413" y="266700"/>
            <a:ext cx="8256587" cy="571500"/>
          </a:xfrm>
        </p:spPr>
        <p:txBody>
          <a:bodyPr/>
          <a:lstStyle/>
          <a:p>
            <a:pPr>
              <a:defRPr/>
            </a:pPr>
            <a:r>
              <a:rPr lang="en-GB" dirty="0" smtClean="0"/>
              <a:t>Maximising assets ( My relationships)</a:t>
            </a:r>
            <a:endParaRPr lang="en-GB" dirty="0"/>
          </a:p>
        </p:txBody>
      </p:sp>
      <p:sp>
        <p:nvSpPr>
          <p:cNvPr id="8195" name="Text Placeholder 2"/>
          <p:cNvSpPr>
            <a:spLocks noGrp="1"/>
          </p:cNvSpPr>
          <p:nvPr>
            <p:ph type="body" sz="quarter" idx="10"/>
          </p:nvPr>
        </p:nvSpPr>
        <p:spPr bwMode="auto">
          <a:xfrm>
            <a:off x="179388" y="1052513"/>
            <a:ext cx="8583612" cy="5021262"/>
          </a:xfrm>
          <a:noFill/>
          <a:ln>
            <a:miter lim="800000"/>
            <a:headEnd/>
            <a:tailEnd/>
          </a:ln>
        </p:spPr>
        <p:txBody>
          <a:bodyPr wrap="square" numCol="1" anchor="t" anchorCtr="0" compatLnSpc="1">
            <a:prstTxWarp prst="textNoShape">
              <a:avLst/>
            </a:prstTxWarp>
          </a:bodyPr>
          <a:lstStyle/>
          <a:p>
            <a:pPr>
              <a:buNone/>
            </a:pPr>
            <a:r>
              <a:rPr lang="en-GB" sz="2000" dirty="0" smtClean="0">
                <a:latin typeface="Arial" charset="0"/>
              </a:rPr>
              <a:t>Who you know, how you know them,</a:t>
            </a:r>
          </a:p>
          <a:p>
            <a:pPr>
              <a:buFont typeface="Wingdings" pitchFamily="2" charset="2"/>
              <a:buNone/>
            </a:pPr>
            <a:r>
              <a:rPr lang="en-GB" sz="2000" dirty="0" smtClean="0">
                <a:latin typeface="Arial" charset="0"/>
              </a:rPr>
              <a:t> who knows who and how their networks  </a:t>
            </a:r>
          </a:p>
          <a:p>
            <a:pPr>
              <a:buFont typeface="Wingdings" pitchFamily="2" charset="2"/>
              <a:buNone/>
            </a:pPr>
            <a:r>
              <a:rPr lang="en-GB" sz="2000" dirty="0" smtClean="0">
                <a:latin typeface="Arial" charset="0"/>
              </a:rPr>
              <a:t>can help  find opportunities and support </a:t>
            </a:r>
          </a:p>
          <a:p>
            <a:pPr>
              <a:buFont typeface="Wingdings" pitchFamily="2" charset="2"/>
              <a:buNone/>
            </a:pPr>
            <a:r>
              <a:rPr lang="en-GB" sz="2000" dirty="0" smtClean="0">
                <a:latin typeface="Arial" charset="0"/>
              </a:rPr>
              <a:t>with how you want  to live your life.</a:t>
            </a:r>
          </a:p>
          <a:p>
            <a:pPr>
              <a:buNone/>
            </a:pPr>
            <a:endParaRPr lang="en-GB" sz="2000" b="1" dirty="0" smtClean="0">
              <a:latin typeface="Arial" charset="0"/>
            </a:endParaRPr>
          </a:p>
          <a:p>
            <a:pPr>
              <a:buNone/>
            </a:pPr>
            <a:r>
              <a:rPr lang="en-GB" sz="2000" dirty="0" smtClean="0">
                <a:latin typeface="Arial" charset="0"/>
              </a:rPr>
              <a:t>Find opportunities and resources in your </a:t>
            </a:r>
          </a:p>
          <a:p>
            <a:pPr>
              <a:buNone/>
            </a:pPr>
            <a:r>
              <a:rPr lang="en-GB" sz="2000" dirty="0" smtClean="0">
                <a:latin typeface="Arial" charset="0"/>
              </a:rPr>
              <a:t>Web  of social networks.  Shows if there </a:t>
            </a:r>
          </a:p>
          <a:p>
            <a:pPr>
              <a:buNone/>
            </a:pPr>
            <a:r>
              <a:rPr lang="en-GB" sz="2000" dirty="0" smtClean="0">
                <a:latin typeface="Arial" charset="0"/>
              </a:rPr>
              <a:t>are other people  you could share </a:t>
            </a:r>
          </a:p>
          <a:p>
            <a:pPr>
              <a:buNone/>
            </a:pPr>
            <a:r>
              <a:rPr lang="en-GB" sz="2000" dirty="0" smtClean="0">
                <a:latin typeface="Arial" charset="0"/>
              </a:rPr>
              <a:t>resources with.</a:t>
            </a:r>
          </a:p>
          <a:p>
            <a:pPr>
              <a:buFont typeface="Wingdings" pitchFamily="2" charset="2"/>
              <a:buChar char="q"/>
            </a:pPr>
            <a:endParaRPr lang="en-GB" sz="2000" dirty="0" smtClean="0">
              <a:latin typeface="Arial" charset="0"/>
            </a:endParaRPr>
          </a:p>
          <a:p>
            <a:pPr>
              <a:buNone/>
            </a:pPr>
            <a:r>
              <a:rPr lang="en-GB" sz="2000" dirty="0" smtClean="0">
                <a:latin typeface="Arial" charset="0"/>
              </a:rPr>
              <a:t>There may be other people you think of </a:t>
            </a:r>
          </a:p>
          <a:p>
            <a:pPr>
              <a:buNone/>
            </a:pPr>
            <a:r>
              <a:rPr lang="en-GB" sz="2000" dirty="0" smtClean="0">
                <a:latin typeface="Arial" charset="0"/>
              </a:rPr>
              <a:t>as  you map out your networks.</a:t>
            </a:r>
          </a:p>
          <a:p>
            <a:pPr>
              <a:buFont typeface="Wingdings" pitchFamily="2" charset="2"/>
              <a:buChar char="q"/>
            </a:pPr>
            <a:endParaRPr lang="en-GB" sz="2000" dirty="0" smtClean="0">
              <a:latin typeface="Arial" charset="0"/>
            </a:endParaRPr>
          </a:p>
        </p:txBody>
      </p:sp>
      <p:pic>
        <p:nvPicPr>
          <p:cNvPr id="8196" name="Picture 4" descr="C:\Users\delaneye\Pictures\rick 3.JPG"/>
          <p:cNvPicPr>
            <a:picLocks noChangeAspect="1" noChangeArrowheads="1"/>
          </p:cNvPicPr>
          <p:nvPr/>
        </p:nvPicPr>
        <p:blipFill>
          <a:blip r:embed="rId2"/>
          <a:srcRect/>
          <a:stretch>
            <a:fillRect/>
          </a:stretch>
        </p:blipFill>
        <p:spPr bwMode="auto">
          <a:xfrm>
            <a:off x="4786314" y="963937"/>
            <a:ext cx="4121149" cy="510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smtClean="0">
                <a:latin typeface="Arial" charset="0"/>
                <a:cs typeface="Arial" charset="0"/>
              </a:rPr>
              <a:t> Quiz</a:t>
            </a:r>
            <a:br>
              <a:rPr lang="en-GB" smtClean="0">
                <a:latin typeface="Arial" charset="0"/>
                <a:cs typeface="Arial" charset="0"/>
              </a:rPr>
            </a:br>
            <a:r>
              <a:rPr lang="en-GB" smtClean="0">
                <a:latin typeface="Arial" charset="0"/>
                <a:cs typeface="Arial" charset="0"/>
              </a:rPr>
              <a:t>Andie Oliver</a:t>
            </a:r>
            <a:endParaRPr lang="en-US" smtClean="0">
              <a:latin typeface="Arial" charset="0"/>
              <a:cs typeface="Arial" charset="0"/>
            </a:endParaRPr>
          </a:p>
        </p:txBody>
      </p:sp>
      <p:pic>
        <p:nvPicPr>
          <p:cNvPr id="39939" name="Picture 2" descr="Wwtbam-uk-2010.png"/>
          <p:cNvPicPr>
            <a:picLocks noChangeAspect="1"/>
          </p:cNvPicPr>
          <p:nvPr/>
        </p:nvPicPr>
        <p:blipFill>
          <a:blip r:embed="rId2"/>
          <a:srcRect/>
          <a:stretch>
            <a:fillRect/>
          </a:stretch>
        </p:blipFill>
        <p:spPr bwMode="auto">
          <a:xfrm>
            <a:off x="4572000" y="2714625"/>
            <a:ext cx="3305175"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smtClean="0">
                <a:latin typeface="Arial" charset="0"/>
                <a:cs typeface="Arial" charset="0"/>
              </a:rPr>
              <a:t/>
            </a:r>
            <a:br>
              <a:rPr lang="en-GB" smtClean="0">
                <a:latin typeface="Arial" charset="0"/>
                <a:cs typeface="Arial" charset="0"/>
              </a:rPr>
            </a:br>
            <a:r>
              <a:rPr lang="en-GB" smtClean="0">
                <a:latin typeface="Arial" charset="0"/>
                <a:cs typeface="Arial" charset="0"/>
              </a:rPr>
              <a:t/>
            </a:r>
            <a:br>
              <a:rPr lang="en-GB" smtClean="0">
                <a:latin typeface="Arial" charset="0"/>
                <a:cs typeface="Arial" charset="0"/>
              </a:rPr>
            </a:br>
            <a:r>
              <a:rPr lang="en-GB" smtClean="0">
                <a:latin typeface="Arial" charset="0"/>
                <a:cs typeface="Arial" charset="0"/>
              </a:rPr>
              <a:t>Managing the Money – Tracey Evans </a:t>
            </a:r>
            <a:br>
              <a:rPr lang="en-GB" smtClean="0">
                <a:latin typeface="Arial" charset="0"/>
                <a:cs typeface="Arial" charset="0"/>
              </a:rPr>
            </a:br>
            <a:r>
              <a:rPr lang="en-GB" smtClean="0">
                <a:latin typeface="Arial" charset="0"/>
                <a:cs typeface="Arial" charset="0"/>
              </a:rPr>
              <a:t/>
            </a:r>
            <a:br>
              <a:rPr lang="en-GB" smtClean="0">
                <a:latin typeface="Arial" charset="0"/>
                <a:cs typeface="Arial" charset="0"/>
              </a:rPr>
            </a:br>
            <a:r>
              <a:rPr lang="en-GB" smtClean="0">
                <a:latin typeface="Arial" charset="0"/>
                <a:cs typeface="Arial" charset="0"/>
              </a:rPr>
              <a:t/>
            </a:r>
            <a:br>
              <a:rPr lang="en-GB" smtClean="0">
                <a:latin typeface="Arial" charset="0"/>
                <a:cs typeface="Arial" charset="0"/>
              </a:rPr>
            </a:br>
            <a:endParaRPr lang="en-US" smtClean="0">
              <a:latin typeface="Arial" charset="0"/>
              <a:cs typeface="Arial" charset="0"/>
            </a:endParaRPr>
          </a:p>
        </p:txBody>
      </p:sp>
      <p:pic>
        <p:nvPicPr>
          <p:cNvPr id="30723" name="Picture 3" descr="C:\Users\kocl\AppData\Local\Microsoft\Windows\Temporary Internet Files\Content.IE5\YQ9J2N5J\Money-Britain-Pounds-1359009886_92[1].jpg"/>
          <p:cNvPicPr>
            <a:picLocks noChangeAspect="1" noChangeArrowheads="1"/>
          </p:cNvPicPr>
          <p:nvPr/>
        </p:nvPicPr>
        <p:blipFill>
          <a:blip r:embed="rId2"/>
          <a:srcRect/>
          <a:stretch>
            <a:fillRect/>
          </a:stretch>
        </p:blipFill>
        <p:spPr bwMode="auto">
          <a:xfrm>
            <a:off x="0" y="4221163"/>
            <a:ext cx="9144000" cy="2255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42853"/>
            <a:ext cx="7772400" cy="1000132"/>
          </a:xfrm>
        </p:spPr>
        <p:txBody>
          <a:bodyPr>
            <a:normAutofit/>
          </a:bodyPr>
          <a:lstStyle/>
          <a:p>
            <a:r>
              <a:rPr lang="en-GB" sz="3200" dirty="0" smtClean="0">
                <a:latin typeface="Arial" pitchFamily="34" charset="0"/>
                <a:cs typeface="Arial" pitchFamily="34" charset="0"/>
              </a:rPr>
              <a:t>Finance &amp; ASC – partnership working</a:t>
            </a:r>
            <a:endParaRPr lang="en-GB" sz="3200" dirty="0">
              <a:latin typeface="Arial" pitchFamily="34" charset="0"/>
              <a:cs typeface="Arial" pitchFamily="34" charset="0"/>
            </a:endParaRPr>
          </a:p>
        </p:txBody>
      </p:sp>
      <p:sp>
        <p:nvSpPr>
          <p:cNvPr id="3" name="Subtitle 2"/>
          <p:cNvSpPr>
            <a:spLocks noGrp="1"/>
          </p:cNvSpPr>
          <p:nvPr>
            <p:ph type="subTitle" idx="4294967295"/>
          </p:nvPr>
        </p:nvSpPr>
        <p:spPr>
          <a:xfrm>
            <a:off x="642910" y="1000108"/>
            <a:ext cx="8143932" cy="5429288"/>
          </a:xfrm>
          <a:prstGeom prst="rect">
            <a:avLst/>
          </a:prstGeom>
        </p:spPr>
        <p:txBody>
          <a:bodyPr>
            <a:normAutofit/>
          </a:bodyPr>
          <a:lstStyle/>
          <a:p>
            <a:pPr>
              <a:buNone/>
            </a:pPr>
            <a:r>
              <a:rPr lang="en-GB" sz="2400" b="1" dirty="0" smtClean="0">
                <a:solidFill>
                  <a:schemeClr val="tx1"/>
                </a:solidFill>
                <a:latin typeface="Arial" pitchFamily="34" charset="0"/>
                <a:cs typeface="Arial" pitchFamily="34" charset="0"/>
              </a:rPr>
              <a:t>From the list of issues from finance </a:t>
            </a:r>
            <a:r>
              <a:rPr lang="en-GB" sz="2400" dirty="0" smtClean="0">
                <a:solidFill>
                  <a:schemeClr val="tx1"/>
                </a:solidFill>
                <a:latin typeface="Arial" pitchFamily="34" charset="0"/>
                <a:cs typeface="Arial" pitchFamily="34" charset="0"/>
              </a:rPr>
              <a:t>– which relate to</a:t>
            </a:r>
            <a:r>
              <a:rPr lang="en-GB" sz="2800" dirty="0" smtClean="0">
                <a:solidFill>
                  <a:schemeClr val="tx1"/>
                </a:solidFill>
                <a:latin typeface="Arial" pitchFamily="34" charset="0"/>
                <a:cs typeface="Arial" pitchFamily="34" charset="0"/>
              </a:rPr>
              <a:t>:</a:t>
            </a:r>
          </a:p>
          <a:p>
            <a:pPr>
              <a:buFont typeface="Wingdings" pitchFamily="2" charset="2"/>
              <a:buChar char="Ø"/>
            </a:pPr>
            <a:r>
              <a:rPr lang="en-GB" sz="2800" dirty="0" smtClean="0">
                <a:solidFill>
                  <a:schemeClr val="tx1"/>
                </a:solidFill>
                <a:latin typeface="Arial" pitchFamily="34" charset="0"/>
                <a:cs typeface="Arial" pitchFamily="34" charset="0"/>
              </a:rPr>
              <a:t> 	</a:t>
            </a:r>
            <a:r>
              <a:rPr lang="en-GB" sz="2400" dirty="0" smtClean="0">
                <a:solidFill>
                  <a:schemeClr val="tx1"/>
                </a:solidFill>
                <a:latin typeface="Arial" pitchFamily="34" charset="0"/>
                <a:cs typeface="Arial" pitchFamily="34" charset="0"/>
              </a:rPr>
              <a:t>training? </a:t>
            </a:r>
          </a:p>
          <a:p>
            <a:pPr>
              <a:buFont typeface="Wingdings" pitchFamily="2" charset="2"/>
              <a:buChar char="Ø"/>
            </a:pPr>
            <a:r>
              <a:rPr lang="en-GB" sz="2400" dirty="0" smtClean="0">
                <a:solidFill>
                  <a:schemeClr val="tx1"/>
                </a:solidFill>
                <a:latin typeface="Arial" pitchFamily="34" charset="0"/>
                <a:cs typeface="Arial" pitchFamily="34" charset="0"/>
              </a:rPr>
              <a:t>	access to the right information? </a:t>
            </a:r>
          </a:p>
          <a:p>
            <a:pPr>
              <a:buFont typeface="Wingdings" pitchFamily="2" charset="2"/>
              <a:buChar char="Ø"/>
            </a:pPr>
            <a:r>
              <a:rPr lang="en-GB" sz="2400" dirty="0" smtClean="0">
                <a:solidFill>
                  <a:schemeClr val="tx1"/>
                </a:solidFill>
                <a:latin typeface="Arial" pitchFamily="34" charset="0"/>
                <a:cs typeface="Arial" pitchFamily="34" charset="0"/>
              </a:rPr>
              <a:t>	finding the time to do it?</a:t>
            </a:r>
          </a:p>
          <a:p>
            <a:pPr>
              <a:buFont typeface="Wingdings" pitchFamily="2" charset="2"/>
              <a:buChar char="Ø"/>
            </a:pPr>
            <a:r>
              <a:rPr lang="en-GB" sz="2400" dirty="0" smtClean="0">
                <a:solidFill>
                  <a:schemeClr val="tx1"/>
                </a:solidFill>
                <a:latin typeface="Arial" pitchFamily="34" charset="0"/>
                <a:cs typeface="Arial" pitchFamily="34" charset="0"/>
              </a:rPr>
              <a:t>	other?</a:t>
            </a:r>
          </a:p>
          <a:p>
            <a:pPr algn="l"/>
            <a:endParaRPr lang="en-GB" sz="1000" dirty="0" smtClean="0">
              <a:solidFill>
                <a:schemeClr val="tx1"/>
              </a:solidFill>
              <a:latin typeface="Arial" pitchFamily="34" charset="0"/>
              <a:cs typeface="Arial" pitchFamily="34" charset="0"/>
            </a:endParaRPr>
          </a:p>
          <a:p>
            <a:pPr algn="l">
              <a:buNone/>
            </a:pPr>
            <a:r>
              <a:rPr lang="en-GB" sz="2400" dirty="0" smtClean="0">
                <a:solidFill>
                  <a:schemeClr val="tx1"/>
                </a:solidFill>
                <a:latin typeface="Arial" pitchFamily="34" charset="0"/>
                <a:cs typeface="Arial" pitchFamily="34" charset="0"/>
              </a:rPr>
              <a:t> please record on the sheet </a:t>
            </a:r>
            <a:r>
              <a:rPr lang="en-GB" sz="2400" b="1" dirty="0" err="1" smtClean="0">
                <a:solidFill>
                  <a:schemeClr val="tx1"/>
                </a:solidFill>
                <a:latin typeface="Arial" pitchFamily="34" charset="0"/>
                <a:cs typeface="Arial" pitchFamily="34" charset="0"/>
              </a:rPr>
              <a:t>Tng</a:t>
            </a:r>
            <a:r>
              <a:rPr lang="en-GB" sz="2400" dirty="0" smtClean="0">
                <a:solidFill>
                  <a:schemeClr val="tx1"/>
                </a:solidFill>
                <a:latin typeface="Arial" pitchFamily="34" charset="0"/>
                <a:cs typeface="Arial" pitchFamily="34" charset="0"/>
              </a:rPr>
              <a:t>, </a:t>
            </a:r>
            <a:r>
              <a:rPr lang="en-GB" sz="2400" b="1" dirty="0" smtClean="0">
                <a:solidFill>
                  <a:schemeClr val="tx1"/>
                </a:solidFill>
                <a:latin typeface="Arial" pitchFamily="34" charset="0"/>
                <a:cs typeface="Arial" pitchFamily="34" charset="0"/>
              </a:rPr>
              <a:t>Info</a:t>
            </a:r>
            <a:r>
              <a:rPr lang="en-GB" sz="2400" dirty="0" smtClean="0">
                <a:solidFill>
                  <a:schemeClr val="tx1"/>
                </a:solidFill>
                <a:latin typeface="Arial" pitchFamily="34" charset="0"/>
                <a:cs typeface="Arial" pitchFamily="34" charset="0"/>
              </a:rPr>
              <a:t>, </a:t>
            </a:r>
            <a:r>
              <a:rPr lang="en-GB" sz="2400" b="1" dirty="0" smtClean="0">
                <a:solidFill>
                  <a:schemeClr val="tx1"/>
                </a:solidFill>
                <a:latin typeface="Arial" pitchFamily="34" charset="0"/>
                <a:cs typeface="Arial" pitchFamily="34" charset="0"/>
              </a:rPr>
              <a:t>Time</a:t>
            </a:r>
            <a:r>
              <a:rPr lang="en-GB" sz="2400" dirty="0" smtClean="0">
                <a:solidFill>
                  <a:schemeClr val="tx1"/>
                </a:solidFill>
                <a:latin typeface="Arial" pitchFamily="34" charset="0"/>
                <a:cs typeface="Arial" pitchFamily="34" charset="0"/>
              </a:rPr>
              <a:t>, </a:t>
            </a:r>
            <a:r>
              <a:rPr lang="en-GB" sz="2400" b="1" dirty="0" smtClean="0">
                <a:solidFill>
                  <a:schemeClr val="tx1"/>
                </a:solidFill>
                <a:latin typeface="Arial" pitchFamily="34" charset="0"/>
                <a:cs typeface="Arial" pitchFamily="34" charset="0"/>
              </a:rPr>
              <a:t>Other</a:t>
            </a:r>
            <a:r>
              <a:rPr lang="en-GB" sz="2400" dirty="0" smtClean="0">
                <a:solidFill>
                  <a:schemeClr val="tx1"/>
                </a:solidFill>
                <a:latin typeface="Arial" pitchFamily="34" charset="0"/>
                <a:cs typeface="Arial" pitchFamily="34" charset="0"/>
              </a:rPr>
              <a:t> (state)</a:t>
            </a:r>
          </a:p>
          <a:p>
            <a:pPr algn="l">
              <a:buNone/>
            </a:pPr>
            <a:r>
              <a:rPr lang="en-GB" sz="2400" dirty="0" smtClean="0">
                <a:latin typeface="Arial" pitchFamily="34" charset="0"/>
                <a:cs typeface="Arial" pitchFamily="34" charset="0"/>
              </a:rPr>
              <a:t>  </a:t>
            </a:r>
            <a:r>
              <a:rPr lang="en-GB" sz="2400" dirty="0" smtClean="0">
                <a:solidFill>
                  <a:schemeClr val="tx1"/>
                </a:solidFill>
                <a:latin typeface="Arial" pitchFamily="34" charset="0"/>
                <a:cs typeface="Arial" pitchFamily="34" charset="0"/>
              </a:rPr>
              <a:t>            </a:t>
            </a:r>
            <a:r>
              <a:rPr lang="en-GB" b="1" dirty="0" smtClean="0">
                <a:solidFill>
                  <a:schemeClr val="tx1"/>
                </a:solidFill>
                <a:latin typeface="Arial" pitchFamily="34" charset="0"/>
                <a:cs typeface="Arial" pitchFamily="34" charset="0"/>
              </a:rPr>
              <a:t>Table Top &amp; feedback</a:t>
            </a:r>
          </a:p>
          <a:p>
            <a:pPr lvl="1" algn="l">
              <a:buNone/>
            </a:pPr>
            <a:r>
              <a:rPr lang="en-GB" b="1" dirty="0" smtClean="0">
                <a:solidFill>
                  <a:schemeClr val="tx1"/>
                </a:solidFill>
                <a:latin typeface="Arial" pitchFamily="34" charset="0"/>
                <a:cs typeface="Arial" pitchFamily="34" charset="0"/>
              </a:rPr>
              <a:t>“Do not complete monthly forecasts” </a:t>
            </a:r>
          </a:p>
          <a:p>
            <a:pPr lvl="1" algn="l">
              <a:buNone/>
            </a:pPr>
            <a:r>
              <a:rPr lang="en-GB" b="1" dirty="0" smtClean="0">
                <a:solidFill>
                  <a:schemeClr val="tx1"/>
                </a:solidFill>
                <a:latin typeface="Arial" pitchFamily="34" charset="0"/>
                <a:cs typeface="Arial" pitchFamily="34" charset="0"/>
              </a:rPr>
              <a:t>			–  so if not, why not?!</a:t>
            </a:r>
          </a:p>
          <a:p>
            <a:pPr algn="l">
              <a:buFont typeface="Arial" pitchFamily="34" charset="0"/>
              <a:buChar char="•"/>
            </a:pPr>
            <a:endParaRPr lang="en-GB" sz="2400" dirty="0" smtClean="0">
              <a:solidFill>
                <a:schemeClr val="tx1"/>
              </a:solidFill>
              <a:latin typeface="Arial" pitchFamily="34" charset="0"/>
              <a:cs typeface="Arial" pitchFamily="34" charset="0"/>
            </a:endParaRPr>
          </a:p>
          <a:p>
            <a:pPr algn="l">
              <a:buFont typeface="Arial" pitchFamily="34" charset="0"/>
              <a:buChar char="•"/>
            </a:pPr>
            <a:endParaRPr lang="en-GB" sz="2400" dirty="0" smtClean="0">
              <a:solidFill>
                <a:schemeClr val="tx1"/>
              </a:solidFill>
              <a:latin typeface="Arial" pitchFamily="34" charset="0"/>
              <a:cs typeface="Arial" pitchFamily="34" charset="0"/>
            </a:endParaRPr>
          </a:p>
          <a:p>
            <a:pPr algn="l">
              <a:buFont typeface="Arial" pitchFamily="34" charset="0"/>
              <a:buChar char="•"/>
            </a:pPr>
            <a:endParaRPr lang="en-GB" sz="28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3">
                                            <p:txEl>
                                              <p:pRg st="0" end="0"/>
                                            </p:txEl>
                                          </p:spTgt>
                                        </p:tgtEl>
                                        <p:attrNameLst>
                                          <p:attrName>ppt_x</p:attrName>
                                        </p:attrNameLst>
                                      </p:cBhvr>
                                      <p:tavLst>
                                        <p:tav tm="0">
                                          <p:val>
                                            <p:strVal val="ppt_x"/>
                                          </p:val>
                                        </p:tav>
                                        <p:tav tm="100000">
                                          <p:val>
                                            <p:strVal val="0-ppt_w/2"/>
                                          </p:val>
                                        </p:tav>
                                      </p:tavLst>
                                    </p:anim>
                                    <p:anim calcmode="lin" valueType="num">
                                      <p:cBhvr additive="base">
                                        <p:cTn id="7" dur="1000"/>
                                        <p:tgtEl>
                                          <p:spTgt spid="3">
                                            <p:txEl>
                                              <p:pRg st="0" end="0"/>
                                            </p:txEl>
                                          </p:spTgt>
                                        </p:tgtEl>
                                        <p:attrNameLst>
                                          <p:attrName>ppt_y</p:attrName>
                                        </p:attrNameLst>
                                      </p:cBhvr>
                                      <p:tavLst>
                                        <p:tav tm="0">
                                          <p:val>
                                            <p:strVal val="ppt_y"/>
                                          </p:val>
                                        </p:tav>
                                        <p:tav tm="100000">
                                          <p:val>
                                            <p:strVal val="ppt_y"/>
                                          </p:val>
                                        </p:tav>
                                      </p:tavLst>
                                    </p:anim>
                                    <p:set>
                                      <p:cBhvr>
                                        <p:cTn id="8" dur="1" fill="hold">
                                          <p:stCondLst>
                                            <p:cond delay="999"/>
                                          </p:stCondLst>
                                        </p:cTn>
                                        <p:tgtEl>
                                          <p:spTgt spid="3">
                                            <p:txEl>
                                              <p:pRg st="0" end="0"/>
                                            </p:txEl>
                                          </p:spTgt>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1000"/>
                                        <p:tgtEl>
                                          <p:spTgt spid="3">
                                            <p:txEl>
                                              <p:pRg st="1" end="1"/>
                                            </p:txEl>
                                          </p:spTgt>
                                        </p:tgtEl>
                                        <p:attrNameLst>
                                          <p:attrName>ppt_x</p:attrName>
                                        </p:attrNameLst>
                                      </p:cBhvr>
                                      <p:tavLst>
                                        <p:tav tm="0">
                                          <p:val>
                                            <p:strVal val="ppt_x"/>
                                          </p:val>
                                        </p:tav>
                                        <p:tav tm="100000">
                                          <p:val>
                                            <p:strVal val="0-ppt_w/2"/>
                                          </p:val>
                                        </p:tav>
                                      </p:tavLst>
                                    </p:anim>
                                    <p:anim calcmode="lin" valueType="num">
                                      <p:cBhvr additive="base">
                                        <p:cTn id="11" dur="1000"/>
                                        <p:tgtEl>
                                          <p:spTgt spid="3">
                                            <p:txEl>
                                              <p:pRg st="1" end="1"/>
                                            </p:txEl>
                                          </p:spTgt>
                                        </p:tgtEl>
                                        <p:attrNameLst>
                                          <p:attrName>ppt_y</p:attrName>
                                        </p:attrNameLst>
                                      </p:cBhvr>
                                      <p:tavLst>
                                        <p:tav tm="0">
                                          <p:val>
                                            <p:strVal val="ppt_y"/>
                                          </p:val>
                                        </p:tav>
                                        <p:tav tm="100000">
                                          <p:val>
                                            <p:strVal val="ppt_y"/>
                                          </p:val>
                                        </p:tav>
                                      </p:tavLst>
                                    </p:anim>
                                    <p:set>
                                      <p:cBhvr>
                                        <p:cTn id="12" dur="1" fill="hold">
                                          <p:stCondLst>
                                            <p:cond delay="999"/>
                                          </p:stCondLst>
                                        </p:cTn>
                                        <p:tgtEl>
                                          <p:spTgt spid="3">
                                            <p:txEl>
                                              <p:pRg st="1" end="1"/>
                                            </p:txEl>
                                          </p:spTgt>
                                        </p:tgtEl>
                                        <p:attrNameLst>
                                          <p:attrName>style.visibility</p:attrName>
                                        </p:attrNameLst>
                                      </p:cBhvr>
                                      <p:to>
                                        <p:strVal val="hidden"/>
                                      </p:to>
                                    </p:set>
                                  </p:childTnLst>
                                </p:cTn>
                              </p:par>
                              <p:par>
                                <p:cTn id="13" presetID="2" presetClass="exit" presetSubtype="8" fill="hold" nodeType="withEffect">
                                  <p:stCondLst>
                                    <p:cond delay="0"/>
                                  </p:stCondLst>
                                  <p:childTnLst>
                                    <p:anim calcmode="lin" valueType="num">
                                      <p:cBhvr additive="base">
                                        <p:cTn id="14" dur="1000"/>
                                        <p:tgtEl>
                                          <p:spTgt spid="3">
                                            <p:txEl>
                                              <p:pRg st="2" end="2"/>
                                            </p:txEl>
                                          </p:spTgt>
                                        </p:tgtEl>
                                        <p:attrNameLst>
                                          <p:attrName>ppt_x</p:attrName>
                                        </p:attrNameLst>
                                      </p:cBhvr>
                                      <p:tavLst>
                                        <p:tav tm="0">
                                          <p:val>
                                            <p:strVal val="ppt_x"/>
                                          </p:val>
                                        </p:tav>
                                        <p:tav tm="100000">
                                          <p:val>
                                            <p:strVal val="0-ppt_w/2"/>
                                          </p:val>
                                        </p:tav>
                                      </p:tavLst>
                                    </p:anim>
                                    <p:anim calcmode="lin" valueType="num">
                                      <p:cBhvr additive="base">
                                        <p:cTn id="15" dur="1000"/>
                                        <p:tgtEl>
                                          <p:spTgt spid="3">
                                            <p:txEl>
                                              <p:pRg st="2" end="2"/>
                                            </p:txEl>
                                          </p:spTgt>
                                        </p:tgtEl>
                                        <p:attrNameLst>
                                          <p:attrName>ppt_y</p:attrName>
                                        </p:attrNameLst>
                                      </p:cBhvr>
                                      <p:tavLst>
                                        <p:tav tm="0">
                                          <p:val>
                                            <p:strVal val="ppt_y"/>
                                          </p:val>
                                        </p:tav>
                                        <p:tav tm="100000">
                                          <p:val>
                                            <p:strVal val="ppt_y"/>
                                          </p:val>
                                        </p:tav>
                                      </p:tavLst>
                                    </p:anim>
                                    <p:set>
                                      <p:cBhvr>
                                        <p:cTn id="16" dur="1" fill="hold">
                                          <p:stCondLst>
                                            <p:cond delay="999"/>
                                          </p:stCondLst>
                                        </p:cTn>
                                        <p:tgtEl>
                                          <p:spTgt spid="3">
                                            <p:txEl>
                                              <p:pRg st="2" end="2"/>
                                            </p:txEl>
                                          </p:spTgt>
                                        </p:tgtEl>
                                        <p:attrNameLst>
                                          <p:attrName>style.visibility</p:attrName>
                                        </p:attrNameLst>
                                      </p:cBhvr>
                                      <p:to>
                                        <p:strVal val="hidden"/>
                                      </p:to>
                                    </p:set>
                                  </p:childTnLst>
                                </p:cTn>
                              </p:par>
                              <p:par>
                                <p:cTn id="17" presetID="2" presetClass="exit" presetSubtype="8" fill="hold" nodeType="withEffect">
                                  <p:stCondLst>
                                    <p:cond delay="0"/>
                                  </p:stCondLst>
                                  <p:childTnLst>
                                    <p:anim calcmode="lin" valueType="num">
                                      <p:cBhvr additive="base">
                                        <p:cTn id="18" dur="1000"/>
                                        <p:tgtEl>
                                          <p:spTgt spid="3">
                                            <p:txEl>
                                              <p:pRg st="3" end="3"/>
                                            </p:txEl>
                                          </p:spTgt>
                                        </p:tgtEl>
                                        <p:attrNameLst>
                                          <p:attrName>ppt_x</p:attrName>
                                        </p:attrNameLst>
                                      </p:cBhvr>
                                      <p:tavLst>
                                        <p:tav tm="0">
                                          <p:val>
                                            <p:strVal val="ppt_x"/>
                                          </p:val>
                                        </p:tav>
                                        <p:tav tm="100000">
                                          <p:val>
                                            <p:strVal val="0-ppt_w/2"/>
                                          </p:val>
                                        </p:tav>
                                      </p:tavLst>
                                    </p:anim>
                                    <p:anim calcmode="lin" valueType="num">
                                      <p:cBhvr additive="base">
                                        <p:cTn id="19" dur="1000"/>
                                        <p:tgtEl>
                                          <p:spTgt spid="3">
                                            <p:txEl>
                                              <p:pRg st="3" end="3"/>
                                            </p:txEl>
                                          </p:spTgt>
                                        </p:tgtEl>
                                        <p:attrNameLst>
                                          <p:attrName>ppt_y</p:attrName>
                                        </p:attrNameLst>
                                      </p:cBhvr>
                                      <p:tavLst>
                                        <p:tav tm="0">
                                          <p:val>
                                            <p:strVal val="ppt_y"/>
                                          </p:val>
                                        </p:tav>
                                        <p:tav tm="100000">
                                          <p:val>
                                            <p:strVal val="ppt_y"/>
                                          </p:val>
                                        </p:tav>
                                      </p:tavLst>
                                    </p:anim>
                                    <p:set>
                                      <p:cBhvr>
                                        <p:cTn id="20" dur="1" fill="hold">
                                          <p:stCondLst>
                                            <p:cond delay="999"/>
                                          </p:stCondLst>
                                        </p:cTn>
                                        <p:tgtEl>
                                          <p:spTgt spid="3">
                                            <p:txEl>
                                              <p:pRg st="3" end="3"/>
                                            </p:txEl>
                                          </p:spTgt>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000"/>
                                        <p:tgtEl>
                                          <p:spTgt spid="3">
                                            <p:txEl>
                                              <p:pRg st="4" end="4"/>
                                            </p:txEl>
                                          </p:spTgt>
                                        </p:tgtEl>
                                        <p:attrNameLst>
                                          <p:attrName>ppt_x</p:attrName>
                                        </p:attrNameLst>
                                      </p:cBhvr>
                                      <p:tavLst>
                                        <p:tav tm="0">
                                          <p:val>
                                            <p:strVal val="ppt_x"/>
                                          </p:val>
                                        </p:tav>
                                        <p:tav tm="100000">
                                          <p:val>
                                            <p:strVal val="0-ppt_w/2"/>
                                          </p:val>
                                        </p:tav>
                                      </p:tavLst>
                                    </p:anim>
                                    <p:anim calcmode="lin" valueType="num">
                                      <p:cBhvr additive="base">
                                        <p:cTn id="23" dur="1000"/>
                                        <p:tgtEl>
                                          <p:spTgt spid="3">
                                            <p:txEl>
                                              <p:pRg st="4" end="4"/>
                                            </p:txEl>
                                          </p:spTgt>
                                        </p:tgtEl>
                                        <p:attrNameLst>
                                          <p:attrName>ppt_y</p:attrName>
                                        </p:attrNameLst>
                                      </p:cBhvr>
                                      <p:tavLst>
                                        <p:tav tm="0">
                                          <p:val>
                                            <p:strVal val="ppt_y"/>
                                          </p:val>
                                        </p:tav>
                                        <p:tav tm="100000">
                                          <p:val>
                                            <p:strVal val="ppt_y"/>
                                          </p:val>
                                        </p:tav>
                                      </p:tavLst>
                                    </p:anim>
                                    <p:set>
                                      <p:cBhvr>
                                        <p:cTn id="24" dur="1" fill="hold">
                                          <p:stCondLst>
                                            <p:cond delay="999"/>
                                          </p:stCondLst>
                                        </p:cTn>
                                        <p:tgtEl>
                                          <p:spTgt spid="3">
                                            <p:txEl>
                                              <p:pRg st="4" end="4"/>
                                            </p:txEl>
                                          </p:spTgt>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1000"/>
                                        <p:tgtEl>
                                          <p:spTgt spid="3">
                                            <p:txEl>
                                              <p:pRg st="6" end="6"/>
                                            </p:txEl>
                                          </p:spTgt>
                                        </p:tgtEl>
                                        <p:attrNameLst>
                                          <p:attrName>ppt_x</p:attrName>
                                        </p:attrNameLst>
                                      </p:cBhvr>
                                      <p:tavLst>
                                        <p:tav tm="0">
                                          <p:val>
                                            <p:strVal val="ppt_x"/>
                                          </p:val>
                                        </p:tav>
                                        <p:tav tm="100000">
                                          <p:val>
                                            <p:strVal val="0-ppt_w/2"/>
                                          </p:val>
                                        </p:tav>
                                      </p:tavLst>
                                    </p:anim>
                                    <p:anim calcmode="lin" valueType="num">
                                      <p:cBhvr additive="base">
                                        <p:cTn id="27" dur="1000"/>
                                        <p:tgtEl>
                                          <p:spTgt spid="3">
                                            <p:txEl>
                                              <p:pRg st="6" end="6"/>
                                            </p:txEl>
                                          </p:spTgt>
                                        </p:tgtEl>
                                        <p:attrNameLst>
                                          <p:attrName>ppt_y</p:attrName>
                                        </p:attrNameLst>
                                      </p:cBhvr>
                                      <p:tavLst>
                                        <p:tav tm="0">
                                          <p:val>
                                            <p:strVal val="ppt_y"/>
                                          </p:val>
                                        </p:tav>
                                        <p:tav tm="100000">
                                          <p:val>
                                            <p:strVal val="ppt_y"/>
                                          </p:val>
                                        </p:tav>
                                      </p:tavLst>
                                    </p:anim>
                                    <p:set>
                                      <p:cBhvr>
                                        <p:cTn id="28" dur="1" fill="hold">
                                          <p:stCondLst>
                                            <p:cond delay="999"/>
                                          </p:stCondLst>
                                        </p:cTn>
                                        <p:tgtEl>
                                          <p:spTgt spid="3">
                                            <p:txEl>
                                              <p:pRg st="6" end="6"/>
                                            </p:txEl>
                                          </p:spTgt>
                                        </p:tgtEl>
                                        <p:attrNameLst>
                                          <p:attrName>style.visibility</p:attrName>
                                        </p:attrNameLst>
                                      </p:cBhvr>
                                      <p:to>
                                        <p:strVal val="hidden"/>
                                      </p:to>
                                    </p:set>
                                  </p:childTnLst>
                                </p:cTn>
                              </p:par>
                              <p:par>
                                <p:cTn id="29" presetID="2" presetClass="entr" presetSubtype="2"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1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3">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1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dirty="0" smtClean="0"/>
              <a:t>Intelligence Driven Organisation</a:t>
            </a:r>
            <a:br>
              <a:rPr lang="en-GB" dirty="0" smtClean="0"/>
            </a:br>
            <a:r>
              <a:rPr lang="en-GB" dirty="0" smtClean="0"/>
              <a:t> - Anne Doyle</a:t>
            </a:r>
            <a:endParaRPr lang="en-GB" dirty="0" smtClean="0">
              <a:latin typeface="Arial" charset="0"/>
              <a:cs typeface="Arial" charset="0"/>
            </a:endParaRPr>
          </a:p>
        </p:txBody>
      </p:sp>
      <p:pic>
        <p:nvPicPr>
          <p:cNvPr id="40963" name="Picture 14" descr="C:\Users\kocl\AppData\Local\Microsoft\Windows\Temporary Internet Files\Content.IE5\URNMJS26\business-graph-success[1].jpg"/>
          <p:cNvPicPr>
            <a:picLocks noChangeAspect="1" noChangeArrowheads="1"/>
          </p:cNvPicPr>
          <p:nvPr/>
        </p:nvPicPr>
        <p:blipFill>
          <a:blip r:embed="rId2"/>
          <a:srcRect/>
          <a:stretch>
            <a:fillRect/>
          </a:stretch>
        </p:blipFill>
        <p:spPr bwMode="auto">
          <a:xfrm>
            <a:off x="4427538" y="4292600"/>
            <a:ext cx="4562475"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FF00"/>
                </a:solidFill>
              </a:rPr>
              <a:t>Underpinning the Operating Model</a:t>
            </a:r>
            <a:endParaRPr lang="en-GB" dirty="0">
              <a:solidFill>
                <a:srgbClr val="FFFF00"/>
              </a:solidFill>
            </a:endParaRPr>
          </a:p>
        </p:txBody>
      </p:sp>
      <p:graphicFrame>
        <p:nvGraphicFramePr>
          <p:cNvPr id="8" name="Diagram 7"/>
          <p:cNvGraphicFramePr/>
          <p:nvPr/>
        </p:nvGraphicFramePr>
        <p:xfrm>
          <a:off x="251520" y="980728"/>
          <a:ext cx="8568952"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own Arrow 8"/>
          <p:cNvSpPr/>
          <p:nvPr/>
        </p:nvSpPr>
        <p:spPr>
          <a:xfrm rot="5400000">
            <a:off x="4026800" y="2029984"/>
            <a:ext cx="484632" cy="47228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Down Arrow 9"/>
          <p:cNvSpPr/>
          <p:nvPr/>
        </p:nvSpPr>
        <p:spPr>
          <a:xfrm rot="5400000">
            <a:off x="3933640" y="322944"/>
            <a:ext cx="484632" cy="45365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ransition>
    <p:cut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dirty="0" smtClean="0">
                <a:latin typeface="Arial" charset="0"/>
                <a:cs typeface="Arial" charset="0"/>
              </a:rPr>
              <a:t/>
            </a:r>
            <a:br>
              <a:rPr lang="en-GB" dirty="0" smtClean="0">
                <a:latin typeface="Arial" charset="0"/>
                <a:cs typeface="Arial" charset="0"/>
              </a:rPr>
            </a:br>
            <a:r>
              <a:rPr lang="en-GB" dirty="0" smtClean="0">
                <a:latin typeface="Arial" charset="0"/>
                <a:cs typeface="Arial" charset="0"/>
              </a:rPr>
              <a:t> </a:t>
            </a:r>
            <a:br>
              <a:rPr lang="en-GB" dirty="0" smtClean="0">
                <a:latin typeface="Arial" charset="0"/>
                <a:cs typeface="Arial" charset="0"/>
              </a:rPr>
            </a:br>
            <a:r>
              <a:rPr lang="en-GB" sz="4800" dirty="0" smtClean="0">
                <a:latin typeface="Arial" charset="0"/>
                <a:cs typeface="Arial" charset="0"/>
              </a:rPr>
              <a:t>Q and A</a:t>
            </a:r>
            <a:br>
              <a:rPr lang="en-GB" sz="4800" dirty="0" smtClean="0">
                <a:latin typeface="Arial" charset="0"/>
                <a:cs typeface="Arial" charset="0"/>
              </a:rPr>
            </a:br>
            <a:r>
              <a:rPr lang="en-GB" sz="4800" dirty="0" smtClean="0">
                <a:latin typeface="Arial" charset="0"/>
                <a:cs typeface="Arial" charset="0"/>
              </a:rPr>
              <a:t>Keith, Terry &amp; Andy</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3429000"/>
            <a:ext cx="8229600" cy="1857388"/>
          </a:xfrm>
        </p:spPr>
        <p:txBody>
          <a:bodyPr/>
          <a:lstStyle/>
          <a:p>
            <a:r>
              <a:rPr lang="en-GB" dirty="0" smtClean="0">
                <a:latin typeface="Arial" charset="0"/>
                <a:cs typeface="Arial" charset="0"/>
              </a:rPr>
              <a:t/>
            </a:r>
            <a:br>
              <a:rPr lang="en-GB" dirty="0" smtClean="0">
                <a:latin typeface="Arial" charset="0"/>
                <a:cs typeface="Arial" charset="0"/>
              </a:rPr>
            </a:br>
            <a:r>
              <a:rPr lang="en-GB" dirty="0" smtClean="0"/>
              <a:t>Adult Social Care &amp; Inclusion</a:t>
            </a:r>
            <a:br>
              <a:rPr lang="en-GB" dirty="0" smtClean="0"/>
            </a:br>
            <a:r>
              <a:rPr lang="en-GB" dirty="0" smtClean="0"/>
              <a:t>Operating Model Translated </a:t>
            </a:r>
            <a:r>
              <a:rPr lang="en-GB" smtClean="0"/>
              <a:t/>
            </a:r>
            <a:br>
              <a:rPr lang="en-GB" smtClean="0"/>
            </a:br>
            <a:r>
              <a:rPr lang="en-GB" smtClean="0"/>
              <a:t>into </a:t>
            </a:r>
            <a:r>
              <a:rPr lang="en-GB" dirty="0" smtClean="0"/>
              <a:t>Delivery</a:t>
            </a:r>
            <a:br>
              <a:rPr lang="en-GB" dirty="0" smtClean="0"/>
            </a:br>
            <a:r>
              <a:rPr lang="en-GB" dirty="0" smtClean="0">
                <a:latin typeface="Arial" charset="0"/>
                <a:cs typeface="Arial" charset="0"/>
              </a:rPr>
              <a:t>– Terry Hawkins</a:t>
            </a:r>
            <a:br>
              <a:rPr lang="en-GB" dirty="0" smtClean="0">
                <a:latin typeface="Arial" charset="0"/>
                <a:cs typeface="Arial" charset="0"/>
              </a:rPr>
            </a:b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dirty="0" smtClean="0">
                <a:latin typeface="Arial" charset="0"/>
                <a:cs typeface="Arial" charset="0"/>
              </a:rPr>
              <a:t/>
            </a:r>
            <a:br>
              <a:rPr lang="en-GB" dirty="0" smtClean="0">
                <a:latin typeface="Arial" charset="0"/>
                <a:cs typeface="Arial" charset="0"/>
              </a:rPr>
            </a:br>
            <a:r>
              <a:rPr lang="en-GB" dirty="0" smtClean="0">
                <a:latin typeface="Arial" charset="0"/>
                <a:cs typeface="Arial" charset="0"/>
              </a:rPr>
              <a:t> </a:t>
            </a:r>
            <a:br>
              <a:rPr lang="en-GB" dirty="0" smtClean="0">
                <a:latin typeface="Arial" charset="0"/>
                <a:cs typeface="Arial" charset="0"/>
              </a:rPr>
            </a:br>
            <a:r>
              <a:rPr lang="en-GB" sz="4800" dirty="0" smtClean="0">
                <a:latin typeface="Arial" charset="0"/>
                <a:cs typeface="Arial" charset="0"/>
              </a:rPr>
              <a:t>Closing Remarks</a:t>
            </a:r>
            <a:br>
              <a:rPr lang="en-GB" sz="4800" dirty="0" smtClean="0">
                <a:latin typeface="Arial" charset="0"/>
                <a:cs typeface="Arial" charset="0"/>
              </a:rPr>
            </a:br>
            <a:r>
              <a:rPr lang="en-GB" sz="4800" smtClean="0">
                <a:latin typeface="Arial" charset="0"/>
                <a:cs typeface="Arial" charset="0"/>
              </a:rPr>
              <a:t>Keith Skerman</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Vision and Ambition </a:t>
            </a:r>
            <a:endParaRPr lang="en-GB" dirty="0"/>
          </a:p>
        </p:txBody>
      </p:sp>
      <p:sp>
        <p:nvSpPr>
          <p:cNvPr id="3" name="Text Placeholder 2"/>
          <p:cNvSpPr>
            <a:spLocks noGrp="1"/>
          </p:cNvSpPr>
          <p:nvPr>
            <p:ph type="body" sz="quarter" idx="10"/>
          </p:nvPr>
        </p:nvSpPr>
        <p:spPr/>
        <p:txBody>
          <a:bodyPr/>
          <a:lstStyle/>
          <a:p>
            <a:pPr>
              <a:buNone/>
            </a:pPr>
            <a:endParaRPr lang="en-GB" dirty="0" smtClean="0">
              <a:latin typeface="+mn-lt"/>
            </a:endParaRPr>
          </a:p>
          <a:p>
            <a:endParaRPr lang="en-GB" sz="1000" dirty="0" smtClean="0">
              <a:latin typeface="+mn-lt"/>
            </a:endParaRPr>
          </a:p>
          <a:p>
            <a:endParaRPr lang="en-GB" sz="1000" dirty="0" smtClean="0"/>
          </a:p>
        </p:txBody>
      </p:sp>
      <p:sp>
        <p:nvSpPr>
          <p:cNvPr id="5" name="Subtitle 2"/>
          <p:cNvSpPr txBox="1">
            <a:spLocks/>
          </p:cNvSpPr>
          <p:nvPr/>
        </p:nvSpPr>
        <p:spPr>
          <a:xfrm>
            <a:off x="467544" y="836712"/>
            <a:ext cx="8136904" cy="5328592"/>
          </a:xfrm>
          <a:prstGeom prst="rect">
            <a:avLst/>
          </a:prstGeom>
        </p:spPr>
        <p:txBody>
          <a:bodyPr/>
          <a:lstStyle/>
          <a:p>
            <a:pPr marL="342900" marR="0" lvl="0" indent="-342900" algn="ctr" defTabSz="457200" rtl="0" eaLnBrk="0" fontAlgn="base" latinLnBrk="0" hangingPunct="0">
              <a:lnSpc>
                <a:spcPct val="100000"/>
              </a:lnSpc>
              <a:spcBef>
                <a:spcPct val="20000"/>
              </a:spcBef>
              <a:spcAft>
                <a:spcPct val="0"/>
              </a:spcAft>
              <a:buClrTx/>
              <a:buSzTx/>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1" i="1" u="none" strike="noStrike" kern="1200" cap="none" spc="0" normalizeH="0" baseline="0" noProof="0" dirty="0" smtClean="0">
                <a:ln>
                  <a:noFill/>
                </a:ln>
                <a:solidFill>
                  <a:schemeClr val="tx1"/>
                </a:solidFill>
                <a:effectLst/>
                <a:uLnTx/>
                <a:uFillTx/>
                <a:latin typeface="+mn-lt"/>
                <a:ea typeface="+mn-ea"/>
                <a:cs typeface="+mn-cs"/>
              </a:rPr>
              <a:t>Making a positive</a:t>
            </a:r>
            <a:r>
              <a:rPr kumimoji="0" lang="en-GB" sz="2800" b="1" i="1" u="none" strike="noStrike" kern="1200" cap="none" spc="0" normalizeH="0" noProof="0" dirty="0" smtClean="0">
                <a:ln>
                  <a:noFill/>
                </a:ln>
                <a:solidFill>
                  <a:schemeClr val="tx1"/>
                </a:solidFill>
                <a:effectLst/>
                <a:uLnTx/>
                <a:uFillTx/>
                <a:latin typeface="+mn-lt"/>
                <a:ea typeface="+mn-ea"/>
                <a:cs typeface="+mn-cs"/>
              </a:rPr>
              <a:t> </a:t>
            </a:r>
            <a:r>
              <a:rPr kumimoji="0" lang="en-GB" sz="2800" b="1" i="1" u="none" strike="noStrike" kern="1200" cap="none" spc="0" normalizeH="0" baseline="0" noProof="0" dirty="0" smtClean="0">
                <a:ln>
                  <a:noFill/>
                </a:ln>
                <a:solidFill>
                  <a:schemeClr val="tx1"/>
                </a:solidFill>
                <a:effectLst/>
                <a:uLnTx/>
                <a:uFillTx/>
                <a:latin typeface="+mn-lt"/>
                <a:ea typeface="+mn-ea"/>
                <a:cs typeface="+mn-cs"/>
              </a:rPr>
              <a:t>difference to the lives of </a:t>
            </a:r>
          </a:p>
          <a:p>
            <a:pPr marL="342900" marR="0" lvl="0" indent="-342900" algn="ctr" defTabSz="457200" rtl="0" eaLnBrk="0" fontAlgn="base" latinLnBrk="0" hangingPunct="0">
              <a:lnSpc>
                <a:spcPct val="100000"/>
              </a:lnSpc>
              <a:spcBef>
                <a:spcPct val="20000"/>
              </a:spcBef>
              <a:spcAft>
                <a:spcPct val="0"/>
              </a:spcAft>
              <a:buClrTx/>
              <a:buSzTx/>
              <a:tabLst/>
              <a:defRPr/>
            </a:pPr>
            <a:r>
              <a:rPr kumimoji="0" lang="en-GB" sz="2800" b="1" i="1" u="none" strike="noStrike" kern="1200" cap="none" spc="0" normalizeH="0" baseline="0" noProof="0" dirty="0" smtClean="0">
                <a:ln>
                  <a:noFill/>
                </a:ln>
                <a:solidFill>
                  <a:schemeClr val="tx1"/>
                </a:solidFill>
                <a:effectLst/>
                <a:uLnTx/>
                <a:uFillTx/>
                <a:latin typeface="+mn-lt"/>
                <a:ea typeface="+mn-ea"/>
                <a:cs typeface="+mn-cs"/>
              </a:rPr>
              <a:t>Walsall People</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Paradigm shift from</a:t>
            </a:r>
            <a:r>
              <a:rPr kumimoji="0" lang="en-GB" sz="2400" b="0" i="0" u="none" strike="noStrike" kern="1200" cap="none" spc="0" normalizeH="0" noProof="0" dirty="0" smtClean="0">
                <a:ln>
                  <a:noFill/>
                </a:ln>
                <a:solidFill>
                  <a:schemeClr val="tx1"/>
                </a:solidFill>
                <a:effectLst/>
                <a:uLnTx/>
                <a:uFillTx/>
                <a:latin typeface="+mn-lt"/>
                <a:ea typeface="+mn-ea"/>
                <a:cs typeface="+mn-cs"/>
              </a:rPr>
              <a:t> professional dependency; deficits</a:t>
            </a:r>
            <a:r>
              <a:rPr lang="en-GB" sz="2400" dirty="0" smtClean="0"/>
              <a:t>; gate keeping and resource rationalisation </a:t>
            </a:r>
          </a:p>
          <a:p>
            <a:pPr marL="342900" marR="0" lvl="0" indent="-342900" algn="ctr" defTabSz="457200" rtl="0" eaLnBrk="0" fontAlgn="base" latinLnBrk="0" hangingPunct="0">
              <a:lnSpc>
                <a:spcPct val="100000"/>
              </a:lnSpc>
              <a:spcBef>
                <a:spcPct val="20000"/>
              </a:spcBef>
              <a:spcAft>
                <a:spcPct val="0"/>
              </a:spcAft>
              <a:buClrTx/>
              <a:buSzTx/>
              <a:tabLst/>
              <a:defRPr/>
            </a:pPr>
            <a:r>
              <a:rPr lang="en-GB" sz="2400" dirty="0" smtClean="0"/>
              <a:t>to </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Delivering Efficiency</a:t>
            </a:r>
            <a:r>
              <a:rPr kumimoji="0" lang="en-GB" sz="2400" b="0" i="0" u="none" strike="noStrike" kern="1200" cap="none" spc="0" normalizeH="0" noProof="0" dirty="0" smtClean="0">
                <a:ln>
                  <a:noFill/>
                </a:ln>
                <a:solidFill>
                  <a:schemeClr val="tx1"/>
                </a:solidFill>
                <a:effectLst/>
                <a:uLnTx/>
                <a:uFillTx/>
                <a:latin typeface="+mn-lt"/>
                <a:ea typeface="+mn-ea"/>
                <a:cs typeface="+mn-cs"/>
              </a:rPr>
              <a:t> through Excellence</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lang="en-GB" sz="2400" dirty="0" smtClean="0"/>
              <a:t>Prioritising attachment  - localised ethos of</a:t>
            </a:r>
            <a:r>
              <a:rPr kumimoji="0" lang="en-GB" sz="2400" b="0" i="0" u="none" strike="noStrike" kern="1200" cap="none" spc="0" normalizeH="0" noProof="0" dirty="0" smtClean="0">
                <a:ln>
                  <a:noFill/>
                </a:ln>
                <a:solidFill>
                  <a:schemeClr val="tx1"/>
                </a:solidFill>
                <a:effectLst/>
                <a:uLnTx/>
                <a:uFillTx/>
                <a:latin typeface="+mn-lt"/>
                <a:ea typeface="+mn-ea"/>
                <a:cs typeface="+mn-cs"/>
              </a:rPr>
              <a:t> capability and capacity  </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Partnership</a:t>
            </a:r>
            <a:r>
              <a:rPr kumimoji="0" lang="en-GB" sz="2400" b="0" i="0" u="none" strike="noStrike" kern="1200" cap="none" spc="0" normalizeH="0" noProof="0" dirty="0" smtClean="0">
                <a:ln>
                  <a:noFill/>
                </a:ln>
                <a:solidFill>
                  <a:schemeClr val="tx1"/>
                </a:solidFill>
                <a:effectLst/>
                <a:uLnTx/>
                <a:uFillTx/>
                <a:latin typeface="+mn-lt"/>
                <a:ea typeface="+mn-ea"/>
                <a:cs typeface="+mn-cs"/>
              </a:rPr>
              <a:t> co-production</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a:t>
            </a:r>
            <a:r>
              <a:rPr kumimoji="0" lang="en-GB" sz="2400" b="0" i="0" u="none" strike="noStrike" kern="1200" cap="none" spc="0" normalizeH="0" noProof="0" dirty="0" smtClean="0">
                <a:ln>
                  <a:noFill/>
                </a:ln>
                <a:solidFill>
                  <a:schemeClr val="tx1"/>
                </a:solidFill>
                <a:effectLst/>
                <a:uLnTx/>
                <a:uFillTx/>
                <a:latin typeface="+mn-lt"/>
                <a:ea typeface="+mn-ea"/>
                <a:cs typeface="+mn-cs"/>
              </a:rPr>
              <a:t> </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integrated modes of delivery ,</a:t>
            </a:r>
            <a:r>
              <a:rPr kumimoji="0" lang="en-GB" sz="2400" b="0" i="0" u="none" strike="noStrike" kern="1200" cap="none" spc="0" normalizeH="0" noProof="0" dirty="0" smtClean="0">
                <a:ln>
                  <a:noFill/>
                </a:ln>
                <a:solidFill>
                  <a:schemeClr val="tx1"/>
                </a:solidFill>
                <a:effectLst/>
                <a:uLnTx/>
                <a:uFillTx/>
                <a:latin typeface="+mn-lt"/>
                <a:ea typeface="+mn-ea"/>
                <a:cs typeface="+mn-cs"/>
              </a:rPr>
              <a:t> intrinsically involving users and carers</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Evidenced</a:t>
            </a:r>
            <a:r>
              <a:rPr kumimoji="0" lang="en-GB" sz="2400" b="0" i="0" u="none" strike="noStrike" kern="1200" cap="none" spc="0" normalizeH="0" noProof="0" dirty="0" smtClean="0">
                <a:ln>
                  <a:noFill/>
                </a:ln>
                <a:solidFill>
                  <a:schemeClr val="tx1"/>
                </a:solidFill>
                <a:effectLst/>
                <a:uLnTx/>
                <a:uFillTx/>
                <a:latin typeface="+mn-lt"/>
                <a:ea typeface="+mn-ea"/>
                <a:cs typeface="+mn-cs"/>
              </a:rPr>
              <a:t> based total outcome focused delivery</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lang="en-GB" sz="2400" dirty="0" smtClean="0"/>
              <a:t>Promote self care; self fund; self purchase</a:t>
            </a:r>
            <a:endParaRPr kumimoji="0" lang="en-GB" sz="24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Operating Model Principles</a:t>
            </a:r>
            <a:endParaRPr lang="en-GB" dirty="0"/>
          </a:p>
        </p:txBody>
      </p:sp>
      <p:sp>
        <p:nvSpPr>
          <p:cNvPr id="6" name="Subtitle 2"/>
          <p:cNvSpPr>
            <a:spLocks noGrp="1"/>
          </p:cNvSpPr>
          <p:nvPr>
            <p:ph type="body" sz="quarter" idx="10"/>
          </p:nvPr>
        </p:nvSpPr>
        <p:spPr/>
        <p:txBody>
          <a:bodyPr/>
          <a:lstStyle/>
          <a:p>
            <a:pPr algn="l">
              <a:buFont typeface="Arial" pitchFamily="34" charset="0"/>
              <a:buChar char="•"/>
            </a:pPr>
            <a:r>
              <a:rPr lang="en-GB" sz="2800" dirty="0" smtClean="0"/>
              <a:t>Single point access – Maximising Resolution:</a:t>
            </a:r>
          </a:p>
          <a:p>
            <a:pPr lvl="1">
              <a:buFont typeface="Arial" pitchFamily="34" charset="0"/>
              <a:buChar char="•"/>
            </a:pPr>
            <a:r>
              <a:rPr lang="en-GB" sz="2200" dirty="0" smtClean="0"/>
              <a:t>information and self help; self manage</a:t>
            </a:r>
          </a:p>
          <a:p>
            <a:pPr lvl="1">
              <a:buFont typeface="Arial" pitchFamily="34" charset="0"/>
              <a:buChar char="•"/>
            </a:pPr>
            <a:r>
              <a:rPr lang="en-GB" sz="2200" dirty="0" smtClean="0"/>
              <a:t>24/7 contact; signposting; referral; MDT – initial assess / screening</a:t>
            </a:r>
          </a:p>
          <a:p>
            <a:pPr lvl="1">
              <a:buFont typeface="Arial" pitchFamily="34" charset="0"/>
              <a:buChar char="•"/>
            </a:pPr>
            <a:r>
              <a:rPr lang="en-GB" sz="2200" dirty="0" smtClean="0"/>
              <a:t>24/7 response; reablement and short term provision</a:t>
            </a:r>
          </a:p>
          <a:p>
            <a:pPr>
              <a:buFont typeface="Arial" pitchFamily="34" charset="0"/>
              <a:buChar char="•"/>
            </a:pPr>
            <a:r>
              <a:rPr lang="en-GB" sz="2800" dirty="0" smtClean="0"/>
              <a:t>Consolidated front facing equipment access point</a:t>
            </a:r>
          </a:p>
          <a:p>
            <a:pPr algn="l">
              <a:buFont typeface="Arial" pitchFamily="34" charset="0"/>
              <a:buChar char="•"/>
            </a:pPr>
            <a:r>
              <a:rPr lang="en-GB" sz="2800" dirty="0" smtClean="0"/>
              <a:t>Consolidated Assessment, Support and Case Management Service </a:t>
            </a:r>
          </a:p>
          <a:p>
            <a:pPr algn="l">
              <a:buFont typeface="Arial" pitchFamily="34" charset="0"/>
              <a:buChar char="•"/>
            </a:pPr>
            <a:r>
              <a:rPr lang="en-GB" sz="2800" dirty="0" smtClean="0"/>
              <a:t>All Commissioned Services Brokerage function</a:t>
            </a:r>
          </a:p>
          <a:p>
            <a:pPr algn="l">
              <a:buFont typeface="Arial" pitchFamily="34" charset="0"/>
              <a:buChar char="•"/>
            </a:pPr>
            <a:r>
              <a:rPr lang="en-GB" sz="2800" dirty="0" smtClean="0"/>
              <a:t>Provider Services - targeted provision</a:t>
            </a:r>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1"/>
            <a:ext cx="7772400" cy="720080"/>
          </a:xfrm>
        </p:spPr>
        <p:txBody>
          <a:bodyPr/>
          <a:lstStyle/>
          <a:p>
            <a:r>
              <a:rPr lang="en-GB" dirty="0" smtClean="0"/>
              <a:t>Operating Model Principles</a:t>
            </a:r>
            <a:br>
              <a:rPr lang="en-GB" dirty="0" smtClean="0"/>
            </a:br>
            <a:endParaRPr lang="en-GB" dirty="0"/>
          </a:p>
        </p:txBody>
      </p:sp>
      <p:sp>
        <p:nvSpPr>
          <p:cNvPr id="3" name="Subtitle 2"/>
          <p:cNvSpPr>
            <a:spLocks noGrp="1"/>
          </p:cNvSpPr>
          <p:nvPr>
            <p:ph type="subTitle" idx="4294967295"/>
          </p:nvPr>
        </p:nvSpPr>
        <p:spPr>
          <a:xfrm>
            <a:off x="899592" y="1124744"/>
            <a:ext cx="7416824" cy="4896544"/>
          </a:xfrm>
          <a:prstGeom prst="rect">
            <a:avLst/>
          </a:prstGeom>
        </p:spPr>
        <p:txBody>
          <a:bodyPr>
            <a:noAutofit/>
          </a:bodyPr>
          <a:lstStyle/>
          <a:p>
            <a:pPr algn="l">
              <a:buFont typeface="Arial" pitchFamily="34" charset="0"/>
              <a:buChar char="•"/>
            </a:pPr>
            <a:r>
              <a:rPr lang="en-GB" sz="2800" dirty="0" smtClean="0"/>
              <a:t>Effective Deprivation of Liberty interventions</a:t>
            </a:r>
          </a:p>
          <a:p>
            <a:pPr algn="l">
              <a:buFont typeface="Arial" pitchFamily="34" charset="0"/>
              <a:buChar char="•"/>
            </a:pPr>
            <a:r>
              <a:rPr lang="en-GB" sz="2800" dirty="0" smtClean="0"/>
              <a:t>Integration defined by access and pathways across:</a:t>
            </a:r>
          </a:p>
          <a:p>
            <a:pPr lvl="1">
              <a:buFont typeface="Arial" pitchFamily="34" charset="0"/>
              <a:buChar char="•"/>
            </a:pPr>
            <a:r>
              <a:rPr lang="en-GB" sz="2000" dirty="0" smtClean="0"/>
              <a:t>Acute and community clinical localities; </a:t>
            </a:r>
          </a:p>
          <a:p>
            <a:pPr lvl="1">
              <a:buFont typeface="Arial" pitchFamily="34" charset="0"/>
              <a:buChar char="•"/>
            </a:pPr>
            <a:r>
              <a:rPr lang="en-GB" sz="2000" dirty="0" smtClean="0"/>
              <a:t>Transitions; </a:t>
            </a:r>
          </a:p>
          <a:p>
            <a:pPr lvl="1">
              <a:buFont typeface="Arial" pitchFamily="34" charset="0"/>
              <a:buChar char="•"/>
            </a:pPr>
            <a:r>
              <a:rPr lang="en-GB" sz="2000" dirty="0" smtClean="0"/>
              <a:t>Safeguarding</a:t>
            </a:r>
            <a:endParaRPr lang="en-GB" sz="2800" dirty="0" smtClean="0"/>
          </a:p>
          <a:p>
            <a:pPr algn="l">
              <a:buFont typeface="Arial" pitchFamily="34" charset="0"/>
              <a:buChar char="•"/>
            </a:pPr>
            <a:r>
              <a:rPr lang="en-GB" sz="2800" dirty="0" smtClean="0"/>
              <a:t>Attachment - Asset Based and Outcomes Focused across:</a:t>
            </a:r>
          </a:p>
          <a:p>
            <a:pPr lvl="1">
              <a:buFont typeface="Arial" pitchFamily="34" charset="0"/>
              <a:buChar char="•"/>
            </a:pPr>
            <a:r>
              <a:rPr lang="en-GB" sz="2000" dirty="0" smtClean="0"/>
              <a:t>Safeguarding;</a:t>
            </a:r>
          </a:p>
          <a:p>
            <a:pPr lvl="1">
              <a:buFont typeface="Arial" pitchFamily="34" charset="0"/>
              <a:buChar char="•"/>
            </a:pPr>
            <a:r>
              <a:rPr lang="en-GB" sz="2000" dirty="0" smtClean="0"/>
              <a:t>Assessment, Support &amp; Case Management;</a:t>
            </a:r>
          </a:p>
          <a:p>
            <a:pPr lvl="1">
              <a:buFont typeface="Arial" pitchFamily="34" charset="0"/>
              <a:buChar char="•"/>
            </a:pPr>
            <a:r>
              <a:rPr lang="en-GB" sz="2000" dirty="0" smtClean="0"/>
              <a:t>Commissioning;</a:t>
            </a:r>
          </a:p>
          <a:p>
            <a:pPr lvl="1">
              <a:buFont typeface="Arial" pitchFamily="34" charset="0"/>
              <a:buChar char="•"/>
            </a:pPr>
            <a:r>
              <a:rPr lang="en-GB" sz="2000" dirty="0" smtClean="0"/>
              <a:t>Provision</a:t>
            </a:r>
          </a:p>
          <a:p>
            <a:pPr algn="l">
              <a:buFont typeface="Arial" pitchFamily="34" charset="0"/>
              <a:buChar char="•"/>
            </a:pPr>
            <a:endParaRPr lang="en-GB" sz="2800" dirty="0" smtClean="0"/>
          </a:p>
          <a:p>
            <a:pPr algn="l">
              <a:buNone/>
            </a:pPr>
            <a:endParaRPr lang="en-GB"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1"/>
            <a:ext cx="7772400" cy="576064"/>
          </a:xfrm>
        </p:spPr>
        <p:txBody>
          <a:bodyPr/>
          <a:lstStyle/>
          <a:p>
            <a:r>
              <a:rPr lang="en-GB" dirty="0" smtClean="0"/>
              <a:t>Operating Model Predicated On</a:t>
            </a:r>
            <a:br>
              <a:rPr lang="en-GB" dirty="0" smtClean="0"/>
            </a:br>
            <a:endParaRPr lang="en-GB" dirty="0"/>
          </a:p>
        </p:txBody>
      </p:sp>
      <p:sp>
        <p:nvSpPr>
          <p:cNvPr id="3" name="Subtitle 2"/>
          <p:cNvSpPr>
            <a:spLocks noGrp="1"/>
          </p:cNvSpPr>
          <p:nvPr>
            <p:ph type="subTitle" idx="4294967295"/>
          </p:nvPr>
        </p:nvSpPr>
        <p:spPr>
          <a:xfrm>
            <a:off x="899592" y="1124744"/>
            <a:ext cx="7416824" cy="4680520"/>
          </a:xfrm>
          <a:prstGeom prst="rect">
            <a:avLst/>
          </a:prstGeom>
        </p:spPr>
        <p:txBody>
          <a:bodyPr>
            <a:normAutofit fontScale="92500" lnSpcReduction="20000"/>
          </a:bodyPr>
          <a:lstStyle/>
          <a:p>
            <a:pPr algn="l">
              <a:buFont typeface="Arial" pitchFamily="34" charset="0"/>
              <a:buChar char="•"/>
            </a:pPr>
            <a:endParaRPr lang="en-GB" sz="2800" dirty="0" smtClean="0"/>
          </a:p>
          <a:p>
            <a:pPr algn="l">
              <a:buFont typeface="Arial" pitchFamily="34" charset="0"/>
              <a:buChar char="•"/>
            </a:pPr>
            <a:r>
              <a:rPr lang="en-GB" sz="3000" dirty="0" smtClean="0"/>
              <a:t>Well defined leadership</a:t>
            </a:r>
          </a:p>
          <a:p>
            <a:pPr algn="l">
              <a:buFont typeface="Arial" pitchFamily="34" charset="0"/>
              <a:buChar char="•"/>
            </a:pPr>
            <a:r>
              <a:rPr lang="en-GB" sz="3000" dirty="0" smtClean="0"/>
              <a:t>Embedded management standards</a:t>
            </a:r>
          </a:p>
          <a:p>
            <a:pPr algn="l">
              <a:buFont typeface="Arial" pitchFamily="34" charset="0"/>
              <a:buChar char="•"/>
            </a:pPr>
            <a:r>
              <a:rPr lang="en-GB" sz="3000" dirty="0" smtClean="0"/>
              <a:t>Aligned skills mix and role harmonisation</a:t>
            </a:r>
          </a:p>
          <a:p>
            <a:pPr algn="l">
              <a:buFont typeface="Arial" pitchFamily="34" charset="0"/>
              <a:buChar char="•"/>
            </a:pPr>
            <a:r>
              <a:rPr lang="en-GB" sz="3000" dirty="0" smtClean="0"/>
              <a:t>Empowered staff base with accountability</a:t>
            </a:r>
          </a:p>
          <a:p>
            <a:pPr algn="l"/>
            <a:r>
              <a:rPr lang="en-GB" sz="3000" dirty="0" smtClean="0"/>
              <a:t>Culture of performance management </a:t>
            </a:r>
          </a:p>
          <a:p>
            <a:pPr algn="l"/>
            <a:r>
              <a:rPr lang="en-GB" sz="3000" dirty="0" smtClean="0"/>
              <a:t>Quality Assurance Framework</a:t>
            </a:r>
          </a:p>
          <a:p>
            <a:pPr algn="l"/>
            <a:r>
              <a:rPr lang="en-GB" sz="3000" dirty="0" smtClean="0"/>
              <a:t>Targeted Collaboration  - Public Health Prevention </a:t>
            </a:r>
          </a:p>
          <a:p>
            <a:pPr algn="l"/>
            <a:r>
              <a:rPr lang="en-GB" sz="3000" dirty="0" smtClean="0"/>
              <a:t>Defined criteria; process and pathways</a:t>
            </a:r>
          </a:p>
          <a:p>
            <a:pPr algn="l"/>
            <a:r>
              <a:rPr lang="en-GB" sz="3000" dirty="0" smtClean="0"/>
              <a:t>Full involvement of user and carers </a:t>
            </a:r>
            <a:endParaRPr lang="en-GB" sz="3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1"/>
            <a:ext cx="7772400" cy="648072"/>
          </a:xfrm>
        </p:spPr>
        <p:txBody>
          <a:bodyPr/>
          <a:lstStyle/>
          <a:p>
            <a:r>
              <a:rPr lang="en-GB" dirty="0" smtClean="0"/>
              <a:t> Change Projects</a:t>
            </a:r>
            <a:endParaRPr lang="en-GB" dirty="0"/>
          </a:p>
        </p:txBody>
      </p:sp>
      <p:sp>
        <p:nvSpPr>
          <p:cNvPr id="3" name="Subtitle 2"/>
          <p:cNvSpPr>
            <a:spLocks noGrp="1"/>
          </p:cNvSpPr>
          <p:nvPr>
            <p:ph type="subTitle" idx="4294967295"/>
          </p:nvPr>
        </p:nvSpPr>
        <p:spPr>
          <a:xfrm>
            <a:off x="899592" y="980728"/>
            <a:ext cx="7416824" cy="5256584"/>
          </a:xfrm>
          <a:prstGeom prst="rect">
            <a:avLst/>
          </a:prstGeom>
        </p:spPr>
        <p:txBody>
          <a:bodyPr>
            <a:normAutofit/>
          </a:bodyPr>
          <a:lstStyle/>
          <a:p>
            <a:pPr algn="l">
              <a:buFont typeface="Arial" pitchFamily="34" charset="0"/>
              <a:buChar char="•"/>
            </a:pPr>
            <a:r>
              <a:rPr lang="en-GB" sz="2800" dirty="0" smtClean="0"/>
              <a:t>Contact Centre Review</a:t>
            </a:r>
          </a:p>
          <a:p>
            <a:pPr algn="l">
              <a:buFont typeface="Arial" pitchFamily="34" charset="0"/>
              <a:buChar char="•"/>
            </a:pPr>
            <a:r>
              <a:rPr lang="en-GB" sz="2800" dirty="0" smtClean="0"/>
              <a:t>Assessment, Support and Case Management Service (including community)</a:t>
            </a:r>
          </a:p>
          <a:p>
            <a:pPr>
              <a:buFont typeface="Arial" pitchFamily="34" charset="0"/>
              <a:buChar char="•"/>
            </a:pPr>
            <a:r>
              <a:rPr lang="en-GB" sz="2800" dirty="0" smtClean="0"/>
              <a:t>Brokerage and Business Support</a:t>
            </a:r>
          </a:p>
          <a:p>
            <a:pPr>
              <a:buFont typeface="Arial" pitchFamily="34" charset="0"/>
              <a:buChar char="•"/>
            </a:pPr>
            <a:r>
              <a:rPr lang="en-GB" sz="2800" dirty="0" smtClean="0"/>
              <a:t>Reablement Review </a:t>
            </a:r>
          </a:p>
          <a:p>
            <a:pPr>
              <a:buFont typeface="Arial" pitchFamily="34" charset="0"/>
              <a:buChar char="•"/>
            </a:pPr>
            <a:r>
              <a:rPr lang="en-GB" sz="2800" dirty="0" smtClean="0"/>
              <a:t>Provider Review</a:t>
            </a:r>
          </a:p>
          <a:p>
            <a:pPr>
              <a:buFont typeface="Arial" pitchFamily="34" charset="0"/>
              <a:buChar char="•"/>
            </a:pPr>
            <a:r>
              <a:rPr lang="en-GB" sz="2800" dirty="0" smtClean="0"/>
              <a:t>Joint Commissioning Unit Review</a:t>
            </a:r>
          </a:p>
          <a:p>
            <a:pPr>
              <a:buFont typeface="Arial" pitchFamily="34" charset="0"/>
              <a:buChar char="•"/>
            </a:pPr>
            <a:r>
              <a:rPr lang="en-GB" sz="2800" dirty="0" smtClean="0"/>
              <a:t>Making Safeguarding Personal</a:t>
            </a:r>
          </a:p>
          <a:p>
            <a:pPr>
              <a:buFont typeface="Arial" pitchFamily="34" charset="0"/>
              <a:buChar char="•"/>
            </a:pPr>
            <a:r>
              <a:rPr lang="en-GB" sz="2800" dirty="0" smtClean="0"/>
              <a:t>Underpinning Electronic Systems </a:t>
            </a:r>
          </a:p>
          <a:p>
            <a:pPr>
              <a:buFont typeface="Arial" pitchFamily="34" charset="0"/>
              <a:buChar char="•"/>
            </a:pPr>
            <a:r>
              <a:rPr lang="en-GB" sz="2800" dirty="0" smtClean="0"/>
              <a:t>End to End carers pathway planning</a:t>
            </a:r>
          </a:p>
          <a:p>
            <a:pPr algn="l">
              <a:buFont typeface="Arial" pitchFamily="34" charset="0"/>
              <a:buChar char="•"/>
            </a:pPr>
            <a:endParaRPr lang="en-GB" sz="2800" dirty="0" smtClean="0"/>
          </a:p>
          <a:p>
            <a:pPr algn="l"/>
            <a:endParaRPr lang="en-GB" sz="2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919</TotalTime>
  <Words>1997</Words>
  <Application>Microsoft Office PowerPoint</Application>
  <PresentationFormat>On-screen Show (4:3)</PresentationFormat>
  <Paragraphs>413</Paragraphs>
  <Slides>40</Slides>
  <Notes>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40</vt:i4>
      </vt:variant>
    </vt:vector>
  </HeadingPairs>
  <TitlesOfParts>
    <vt:vector size="45" baseType="lpstr">
      <vt:lpstr>Office Theme</vt:lpstr>
      <vt:lpstr>1_Office Theme</vt:lpstr>
      <vt:lpstr>2_Office Theme</vt:lpstr>
      <vt:lpstr>3_Office Theme</vt:lpstr>
      <vt:lpstr>Acrobat Document</vt:lpstr>
      <vt:lpstr> Social Care and Inclusion   Managers Forum   25th February, 2015 Better outcomes at lower cost  Warm Welcome</vt:lpstr>
      <vt:lpstr>  </vt:lpstr>
      <vt:lpstr>    Setting the Scene – Keith Skerman </vt:lpstr>
      <vt:lpstr> Adult Social Care &amp; Inclusion Operating Model Translated  into Delivery – Terry Hawkins </vt:lpstr>
      <vt:lpstr>Vision and Ambition </vt:lpstr>
      <vt:lpstr>Operating Model Principles</vt:lpstr>
      <vt:lpstr>Operating Model Principles </vt:lpstr>
      <vt:lpstr>Operating Model Predicated On </vt:lpstr>
      <vt:lpstr> Change Projects</vt:lpstr>
      <vt:lpstr>Operationalisation</vt:lpstr>
      <vt:lpstr>Slide 11</vt:lpstr>
      <vt:lpstr>Charging Policy for Community Based Social Services update  –  Lisa Koc</vt:lpstr>
      <vt:lpstr> Drivers for refreshing the Policy</vt:lpstr>
      <vt:lpstr> Care Act - requirements</vt:lpstr>
      <vt:lpstr> Care Act 2014 - requirements</vt:lpstr>
      <vt:lpstr> Consultation 8 December – 13 February</vt:lpstr>
      <vt:lpstr>Consultation</vt:lpstr>
      <vt:lpstr>Cabinet Report recommendations </vt:lpstr>
      <vt:lpstr>Cabinet Report recommendations</vt:lpstr>
      <vt:lpstr>Timeline</vt:lpstr>
      <vt:lpstr>Next Steps - Implementation</vt:lpstr>
      <vt:lpstr>  Comfort Break     </vt:lpstr>
      <vt:lpstr> Adult Social Care &amp; Inclusion Savings and Efficiency Delivery  – Terry Hawkins</vt:lpstr>
      <vt:lpstr>Vision and Ambition </vt:lpstr>
      <vt:lpstr>Savings – 2016/17</vt:lpstr>
      <vt:lpstr>Savings – 2015/16</vt:lpstr>
      <vt:lpstr>Savings – 2016/17</vt:lpstr>
      <vt:lpstr>Better outcomes at lower cost</vt:lpstr>
      <vt:lpstr>Better outcomes at lower cost – Rick O’Brien </vt:lpstr>
      <vt:lpstr>Achieving efficiencies through support planning  </vt:lpstr>
      <vt:lpstr>Maximising assets (My gifts and skills) </vt:lpstr>
      <vt:lpstr>Maximising Assets (Community Connections) </vt:lpstr>
      <vt:lpstr>Maximising assets ( My relationships)</vt:lpstr>
      <vt:lpstr> Quiz Andie Oliver</vt:lpstr>
      <vt:lpstr>  Managing the Money – Tracey Evans    </vt:lpstr>
      <vt:lpstr>Finance &amp; ASC – partnership working</vt:lpstr>
      <vt:lpstr>Intelligence Driven Organisation  - Anne Doyle</vt:lpstr>
      <vt:lpstr>Underpinning the Operating Model</vt:lpstr>
      <vt:lpstr>   Q and A Keith, Terry &amp; Andy</vt:lpstr>
      <vt:lpstr>   Closing Remarks Keith Skerman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Bagley</dc:creator>
  <cp:lastModifiedBy>ICT_Failsafe</cp:lastModifiedBy>
  <cp:revision>157</cp:revision>
  <cp:lastPrinted>2011-05-25T10:01:40Z</cp:lastPrinted>
  <dcterms:created xsi:type="dcterms:W3CDTF">2011-06-02T13:25:19Z</dcterms:created>
  <dcterms:modified xsi:type="dcterms:W3CDTF">2015-02-25T12:20:57Z</dcterms:modified>
</cp:coreProperties>
</file>